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33" r:id="rId5"/>
    <p:sldId id="346" r:id="rId6"/>
    <p:sldId id="393" r:id="rId7"/>
    <p:sldId id="399" r:id="rId8"/>
    <p:sldId id="420" r:id="rId9"/>
    <p:sldId id="421" r:id="rId10"/>
    <p:sldId id="417" r:id="rId11"/>
    <p:sldId id="402" r:id="rId12"/>
    <p:sldId id="401" r:id="rId13"/>
    <p:sldId id="403" r:id="rId14"/>
    <p:sldId id="404" r:id="rId15"/>
    <p:sldId id="405" r:id="rId16"/>
    <p:sldId id="422" r:id="rId17"/>
    <p:sldId id="407" r:id="rId18"/>
    <p:sldId id="408" r:id="rId19"/>
    <p:sldId id="409" r:id="rId20"/>
    <p:sldId id="410" r:id="rId21"/>
    <p:sldId id="413" r:id="rId22"/>
    <p:sldId id="419" r:id="rId23"/>
    <p:sldId id="423" r:id="rId2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 Ligh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D56"/>
    <a:srgbClr val="E6A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5EB"/>
          </a:solidFill>
        </a:fill>
      </a:tcStyle>
    </a:wholeTbl>
    <a:band2H>
      <a:tcTxStyle/>
      <a:tcStyle>
        <a:tcBdr/>
        <a:fill>
          <a:solidFill>
            <a:srgbClr val="E8F2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BD0"/>
          </a:solidFill>
        </a:fill>
      </a:tcStyle>
    </a:wholeTbl>
    <a:band2H>
      <a:tcTxStyle/>
      <a:tcStyle>
        <a:tcBdr/>
        <a:fill>
          <a:solidFill>
            <a:srgbClr val="EFEE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2DE"/>
          </a:solidFill>
        </a:fill>
      </a:tcStyle>
    </a:wholeTbl>
    <a:band2H>
      <a:tcTxStyle/>
      <a:tcStyle>
        <a:tcBdr/>
        <a:fill>
          <a:solidFill>
            <a:srgbClr val="ECF1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26" autoAdjust="0"/>
    <p:restoredTop sz="88815" autoAdjust="0"/>
  </p:normalViewPr>
  <p:slideViewPr>
    <p:cSldViewPr snapToGrid="0" snapToObjects="1">
      <p:cViewPr varScale="1">
        <p:scale>
          <a:sx n="98" d="100"/>
          <a:sy n="98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483078229082747"/>
          <c:y val="4.0186576011055151E-2"/>
          <c:w val="0.71995478287986281"/>
          <c:h val="0.75193285087918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'Main results'!$A$10</c:f>
              <c:strCache>
                <c:ptCount val="1"/>
                <c:pt idx="0">
                  <c:v>Cash transfers</c:v>
                </c:pt>
              </c:strCache>
            </c:strRef>
          </c:tx>
          <c:spPr>
            <a:solidFill>
              <a:schemeClr val="accent1"/>
            </a:solidFill>
            <a:ln w="38100"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801980198019722E-2"/>
                  <c:y val="-1.0524934037006893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BA5-4C53-8957-B7A29552B688}"/>
                </c:ext>
              </c:extLst>
            </c:dLbl>
            <c:dLbl>
              <c:idx val="1"/>
              <c:layout>
                <c:manualLayout>
                  <c:x val="7.4807480748074806E-2"/>
                  <c:y val="-1.0524934037006893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BA5-4C53-8957-B7A29552B68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A5-4C53-8957-B7A29552B688}"/>
                </c:ext>
              </c:extLst>
            </c:dLbl>
            <c:dLbl>
              <c:idx val="3"/>
              <c:layout>
                <c:manualLayout>
                  <c:x val="9.46094609460944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BA5-4C53-8957-B7A29552B68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A5-4C53-8957-B7A29552B68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A5-4C53-8957-B7A29552B68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A5-4C53-8957-B7A29552B68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A5-4C53-8957-B7A29552B688}"/>
                </c:ext>
              </c:extLst>
            </c:dLbl>
            <c:dLbl>
              <c:idx val="8"/>
              <c:layout>
                <c:manualLayout>
                  <c:x val="6.820682068206804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BA5-4C53-8957-B7A29552B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'Main results'!$B$11:$J$11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14.000000000000002</c:v>
                  </c:pt>
                  <c:pt idx="2">
                    <c:v>17</c:v>
                  </c:pt>
                  <c:pt idx="3">
                    <c:v>17</c:v>
                  </c:pt>
                  <c:pt idx="4">
                    <c:v>15</c:v>
                  </c:pt>
                  <c:pt idx="5">
                    <c:v>14.000000000000002</c:v>
                  </c:pt>
                  <c:pt idx="6">
                    <c:v>14.000000000000002</c:v>
                  </c:pt>
                  <c:pt idx="7">
                    <c:v>9</c:v>
                  </c:pt>
                  <c:pt idx="8">
                    <c:v>13</c:v>
                  </c:pt>
                </c:numCache>
              </c:numRef>
            </c:plus>
            <c:minus>
              <c:numRef>
                <c:f>'Main results'!$B$11:$J$11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14.000000000000002</c:v>
                  </c:pt>
                  <c:pt idx="2">
                    <c:v>17</c:v>
                  </c:pt>
                  <c:pt idx="3">
                    <c:v>17</c:v>
                  </c:pt>
                  <c:pt idx="4">
                    <c:v>15</c:v>
                  </c:pt>
                  <c:pt idx="5">
                    <c:v>14.000000000000002</c:v>
                  </c:pt>
                  <c:pt idx="6">
                    <c:v>14.000000000000002</c:v>
                  </c:pt>
                  <c:pt idx="7">
                    <c:v>9</c:v>
                  </c:pt>
                  <c:pt idx="8">
                    <c:v>13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'Main results'!$B$9:$J$9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'Main results'!$B$10:$J$10</c:f>
              <c:numCache>
                <c:formatCode>General</c:formatCode>
                <c:ptCount val="9"/>
                <c:pt idx="0">
                  <c:v>9.4</c:v>
                </c:pt>
                <c:pt idx="1">
                  <c:v>34.699999999999996</c:v>
                </c:pt>
                <c:pt idx="2">
                  <c:v>12.3</c:v>
                </c:pt>
                <c:pt idx="3">
                  <c:v>40.400000000000006</c:v>
                </c:pt>
                <c:pt idx="4">
                  <c:v>18.399999999999999</c:v>
                </c:pt>
                <c:pt idx="5">
                  <c:v>12.5</c:v>
                </c:pt>
                <c:pt idx="6">
                  <c:v>18.099999999999998</c:v>
                </c:pt>
                <c:pt idx="7">
                  <c:v>8.9</c:v>
                </c:pt>
                <c:pt idx="8">
                  <c:v>35.199999999999996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A5-4C53-8957-B7A29552B688}"/>
            </c:ext>
          </c:extLst>
        </c:ser>
        <c:ser>
          <c:idx val="1"/>
          <c:order val="1"/>
          <c:tx>
            <c:strRef>
              <c:f>'Main results'!$A$12</c:f>
              <c:strCache>
                <c:ptCount val="1"/>
                <c:pt idx="0">
                  <c:v>Input subsidies</c:v>
                </c:pt>
              </c:strCache>
            </c:strRef>
          </c:tx>
          <c:spPr>
            <a:solidFill>
              <a:schemeClr val="accent2"/>
            </a:solidFill>
            <a:ln w="38100"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A5-4C53-8957-B7A29552B68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A5-4C53-8957-B7A29552B68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A5-4C53-8957-B7A29552B688}"/>
                </c:ext>
              </c:extLst>
            </c:dLbl>
            <c:dLbl>
              <c:idx val="3"/>
              <c:layout>
                <c:manualLayout>
                  <c:x val="6.820682068206812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BA5-4C53-8957-B7A29552B68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BA5-4C53-8957-B7A29552B68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A5-4C53-8957-B7A29552B68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BA5-4C53-8957-B7A29552B68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BA5-4C53-8957-B7A29552B68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BA5-4C53-8957-B7A29552B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'Main results'!$B$13:$J$13</c:f>
                <c:numCache>
                  <c:formatCode>General</c:formatCode>
                  <c:ptCount val="9"/>
                  <c:pt idx="0">
                    <c:v>3</c:v>
                  </c:pt>
                  <c:pt idx="1">
                    <c:v>9</c:v>
                  </c:pt>
                  <c:pt idx="2">
                    <c:v>11</c:v>
                  </c:pt>
                  <c:pt idx="3">
                    <c:v>12</c:v>
                  </c:pt>
                  <c:pt idx="4">
                    <c:v>10</c:v>
                  </c:pt>
                  <c:pt idx="5">
                    <c:v>10</c:v>
                  </c:pt>
                  <c:pt idx="6">
                    <c:v>10</c:v>
                  </c:pt>
                  <c:pt idx="7">
                    <c:v>6</c:v>
                  </c:pt>
                  <c:pt idx="8">
                    <c:v>9</c:v>
                  </c:pt>
                </c:numCache>
              </c:numRef>
            </c:plus>
            <c:minus>
              <c:numRef>
                <c:f>'Main results'!$B$13:$J$13</c:f>
                <c:numCache>
                  <c:formatCode>General</c:formatCode>
                  <c:ptCount val="9"/>
                  <c:pt idx="0">
                    <c:v>3</c:v>
                  </c:pt>
                  <c:pt idx="1">
                    <c:v>9</c:v>
                  </c:pt>
                  <c:pt idx="2">
                    <c:v>11</c:v>
                  </c:pt>
                  <c:pt idx="3">
                    <c:v>12</c:v>
                  </c:pt>
                  <c:pt idx="4">
                    <c:v>10</c:v>
                  </c:pt>
                  <c:pt idx="5">
                    <c:v>10</c:v>
                  </c:pt>
                  <c:pt idx="6">
                    <c:v>10</c:v>
                  </c:pt>
                  <c:pt idx="7">
                    <c:v>6</c:v>
                  </c:pt>
                  <c:pt idx="8">
                    <c:v>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'Main results'!$B$9:$J$9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'Main results'!$B$12:$J$12</c:f>
              <c:numCache>
                <c:formatCode>General</c:formatCode>
                <c:ptCount val="9"/>
                <c:pt idx="0">
                  <c:v>3.4000000000000004</c:v>
                </c:pt>
                <c:pt idx="1">
                  <c:v>6.1</c:v>
                </c:pt>
                <c:pt idx="2" formatCode="0.00">
                  <c:v>5.3</c:v>
                </c:pt>
                <c:pt idx="3">
                  <c:v>24.4</c:v>
                </c:pt>
                <c:pt idx="4">
                  <c:v>-9</c:v>
                </c:pt>
                <c:pt idx="5">
                  <c:v>-10</c:v>
                </c:pt>
                <c:pt idx="6">
                  <c:v>11</c:v>
                </c:pt>
                <c:pt idx="7">
                  <c:v>7.7</c:v>
                </c:pt>
                <c:pt idx="8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BA5-4C53-8957-B7A29552B688}"/>
            </c:ext>
          </c:extLst>
        </c:ser>
        <c:ser>
          <c:idx val="2"/>
          <c:order val="2"/>
          <c:tx>
            <c:strRef>
              <c:f>'Main results'!$A$14</c:f>
              <c:strCache>
                <c:ptCount val="1"/>
                <c:pt idx="0">
                  <c:v>Both cash transfer and input subsidies</c:v>
                </c:pt>
              </c:strCache>
            </c:strRef>
          </c:tx>
          <c:spPr>
            <a:solidFill>
              <a:schemeClr val="accent3"/>
            </a:solidFill>
            <a:ln w="38100"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80198019801988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2BA5-4C53-8957-B7A29552B688}"/>
                </c:ext>
              </c:extLst>
            </c:dLbl>
            <c:dLbl>
              <c:idx val="1"/>
              <c:layout>
                <c:manualLayout>
                  <c:x val="7.480748074807464E-2"/>
                  <c:y val="-1.0524934037006893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2BA5-4C53-8957-B7A29552B68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BA5-4C53-8957-B7A29552B688}"/>
                </c:ext>
              </c:extLst>
            </c:dLbl>
            <c:dLbl>
              <c:idx val="3"/>
              <c:layout>
                <c:manualLayout>
                  <c:x val="9.9009900990098848E-2"/>
                  <c:y val="-1.0524934037006893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2BA5-4C53-8957-B7A29552B68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BA5-4C53-8957-B7A29552B68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BA5-4C53-8957-B7A29552B688}"/>
                </c:ext>
              </c:extLst>
            </c:dLbl>
            <c:dLbl>
              <c:idx val="6"/>
              <c:layout>
                <c:manualLayout>
                  <c:x val="7.942553191489361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2BA5-4C53-8957-B7A29552B688}"/>
                </c:ext>
              </c:extLst>
            </c:dLbl>
            <c:dLbl>
              <c:idx val="7"/>
              <c:layout>
                <c:manualLayout>
                  <c:x val="4.840484048404832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2BA5-4C53-8957-B7A29552B688}"/>
                </c:ext>
              </c:extLst>
            </c:dLbl>
            <c:dLbl>
              <c:idx val="8"/>
              <c:layout>
                <c:manualLayout>
                  <c:x val="7.040704070407025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2BA5-4C53-8957-B7A29552B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'Main results'!$B$15:$J$15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14.000000000000002</c:v>
                  </c:pt>
                  <c:pt idx="2">
                    <c:v>17</c:v>
                  </c:pt>
                  <c:pt idx="3">
                    <c:v>18</c:v>
                  </c:pt>
                  <c:pt idx="4">
                    <c:v>15</c:v>
                  </c:pt>
                  <c:pt idx="5">
                    <c:v>14.000000000000002</c:v>
                  </c:pt>
                  <c:pt idx="6">
                    <c:v>15</c:v>
                  </c:pt>
                  <c:pt idx="7">
                    <c:v>9.1999999999999993</c:v>
                  </c:pt>
                  <c:pt idx="8">
                    <c:v>13</c:v>
                  </c:pt>
                </c:numCache>
              </c:numRef>
            </c:plus>
            <c:minus>
              <c:numRef>
                <c:f>'Main results'!$B$15:$J$15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14.000000000000002</c:v>
                  </c:pt>
                  <c:pt idx="2">
                    <c:v>17</c:v>
                  </c:pt>
                  <c:pt idx="3">
                    <c:v>18</c:v>
                  </c:pt>
                  <c:pt idx="4">
                    <c:v>15</c:v>
                  </c:pt>
                  <c:pt idx="5">
                    <c:v>14.000000000000002</c:v>
                  </c:pt>
                  <c:pt idx="6">
                    <c:v>15</c:v>
                  </c:pt>
                  <c:pt idx="7">
                    <c:v>9.1999999999999993</c:v>
                  </c:pt>
                  <c:pt idx="8">
                    <c:v>13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'Main results'!$B$9:$J$9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'Main results'!$B$14:$J$14</c:f>
              <c:numCache>
                <c:formatCode>General</c:formatCode>
                <c:ptCount val="9"/>
                <c:pt idx="0">
                  <c:v>12.2</c:v>
                </c:pt>
                <c:pt idx="1">
                  <c:v>34.799999999999997</c:v>
                </c:pt>
                <c:pt idx="2">
                  <c:v>25.7</c:v>
                </c:pt>
                <c:pt idx="3">
                  <c:v>55.500000000000007</c:v>
                </c:pt>
                <c:pt idx="4">
                  <c:v>12.8</c:v>
                </c:pt>
                <c:pt idx="5">
                  <c:v>14.499999999999998</c:v>
                </c:pt>
                <c:pt idx="6">
                  <c:v>30.2</c:v>
                </c:pt>
                <c:pt idx="7">
                  <c:v>19.2</c:v>
                </c:pt>
                <c:pt idx="8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BA5-4C53-8957-B7A29552B6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2663535"/>
        <c:axId val="1382653935"/>
      </c:barChart>
      <c:catAx>
        <c:axId val="1382663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653935"/>
        <c:crosses val="autoZero"/>
        <c:auto val="1"/>
        <c:lblAlgn val="ctr"/>
        <c:lblOffset val="100"/>
        <c:noMultiLvlLbl val="0"/>
      </c:catAx>
      <c:valAx>
        <c:axId val="1382653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663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Males!$A$10</c:f>
              <c:strCache>
                <c:ptCount val="1"/>
                <c:pt idx="0">
                  <c:v>Cash transfers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96293912547726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ysClr val="windowText" lastClr="000000"/>
                        </a:solidFill>
                      </a:rPr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96-44B0-BA01-7A57B202EE8E}"/>
                </c:ext>
              </c:extLst>
            </c:dLbl>
            <c:dLbl>
              <c:idx val="1"/>
              <c:layout>
                <c:manualLayout>
                  <c:x val="8.78517565019089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ysClr val="windowText" lastClr="000000"/>
                        </a:solidFill>
                      </a:rPr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D96-44B0-BA01-7A57B202EE8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96-44B0-BA01-7A57B202EE8E}"/>
                </c:ext>
              </c:extLst>
            </c:dLbl>
            <c:dLbl>
              <c:idx val="3"/>
              <c:layout>
                <c:manualLayout>
                  <c:x val="0.1134751854816326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D96-44B0-BA01-7A57B202EE8E}"/>
                </c:ext>
              </c:extLst>
            </c:dLbl>
            <c:dLbl>
              <c:idx val="4"/>
              <c:layout>
                <c:manualLayout>
                  <c:x val="0.1043239608460168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D96-44B0-BA01-7A57B202EE8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96-44B0-BA01-7A57B202EE8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96-44B0-BA01-7A57B202EE8E}"/>
                </c:ext>
              </c:extLst>
            </c:dLbl>
            <c:dLbl>
              <c:idx val="7"/>
              <c:layout>
                <c:manualLayout>
                  <c:x val="4.9416613032323857E-2"/>
                  <c:y val="-2.8656699967146319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D96-44B0-BA01-7A57B202EE8E}"/>
                </c:ext>
              </c:extLst>
            </c:dLbl>
            <c:dLbl>
              <c:idx val="8"/>
              <c:layout>
                <c:manualLayout>
                  <c:x val="8.05307767934166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FD96-44B0-BA01-7A57B202E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Males!$B$11:$J$11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15</c:v>
                  </c:pt>
                  <c:pt idx="2">
                    <c:v>19</c:v>
                  </c:pt>
                  <c:pt idx="3">
                    <c:v>19</c:v>
                  </c:pt>
                  <c:pt idx="4">
                    <c:v>17</c:v>
                  </c:pt>
                  <c:pt idx="5">
                    <c:v>16</c:v>
                  </c:pt>
                  <c:pt idx="6">
                    <c:v>16</c:v>
                  </c:pt>
                  <c:pt idx="7">
                    <c:v>9</c:v>
                  </c:pt>
                  <c:pt idx="8">
                    <c:v>14.000000000000002</c:v>
                  </c:pt>
                </c:numCache>
              </c:numRef>
            </c:plus>
            <c:minus>
              <c:numRef>
                <c:f>Males!$B$11:$J$11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15</c:v>
                  </c:pt>
                  <c:pt idx="2">
                    <c:v>19</c:v>
                  </c:pt>
                  <c:pt idx="3">
                    <c:v>19</c:v>
                  </c:pt>
                  <c:pt idx="4">
                    <c:v>17</c:v>
                  </c:pt>
                  <c:pt idx="5">
                    <c:v>16</c:v>
                  </c:pt>
                  <c:pt idx="6">
                    <c:v>16</c:v>
                  </c:pt>
                  <c:pt idx="7">
                    <c:v>9</c:v>
                  </c:pt>
                  <c:pt idx="8">
                    <c:v>14.000000000000002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 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Males!$B$10:$J$10</c:f>
              <c:numCache>
                <c:formatCode>General</c:formatCode>
                <c:ptCount val="9"/>
                <c:pt idx="0">
                  <c:v>13.900000000000002</c:v>
                </c:pt>
                <c:pt idx="1">
                  <c:v>32.6</c:v>
                </c:pt>
                <c:pt idx="2">
                  <c:v>21.3</c:v>
                </c:pt>
                <c:pt idx="3">
                  <c:v>55.500000000000007</c:v>
                </c:pt>
                <c:pt idx="4">
                  <c:v>32.1</c:v>
                </c:pt>
                <c:pt idx="5">
                  <c:v>19.600000000000001</c:v>
                </c:pt>
                <c:pt idx="6">
                  <c:v>19.600000000000001</c:v>
                </c:pt>
                <c:pt idx="7">
                  <c:v>20.200000000000003</c:v>
                </c:pt>
                <c:pt idx="8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96-44B0-BA01-7A57B202EE8E}"/>
            </c:ext>
          </c:extLst>
        </c:ser>
        <c:ser>
          <c:idx val="1"/>
          <c:order val="1"/>
          <c:tx>
            <c:strRef>
              <c:f>Males!$A$12</c:f>
              <c:strCache>
                <c:ptCount val="1"/>
                <c:pt idx="0">
                  <c:v>Input subsidies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Males!$B$13:$J$13</c:f>
                <c:numCache>
                  <c:formatCode>General</c:formatCode>
                  <c:ptCount val="9"/>
                  <c:pt idx="0">
                    <c:v>3</c:v>
                  </c:pt>
                  <c:pt idx="1">
                    <c:v>10</c:v>
                  </c:pt>
                  <c:pt idx="2">
                    <c:v>12</c:v>
                  </c:pt>
                  <c:pt idx="3">
                    <c:v>13</c:v>
                  </c:pt>
                  <c:pt idx="4">
                    <c:v>11</c:v>
                  </c:pt>
                  <c:pt idx="5">
                    <c:v>10</c:v>
                  </c:pt>
                  <c:pt idx="6">
                    <c:v>10</c:v>
                  </c:pt>
                  <c:pt idx="7">
                    <c:v>6</c:v>
                  </c:pt>
                  <c:pt idx="8">
                    <c:v>9</c:v>
                  </c:pt>
                </c:numCache>
              </c:numRef>
            </c:plus>
            <c:minus>
              <c:numRef>
                <c:f>Males!$B$13:$J$13</c:f>
                <c:numCache>
                  <c:formatCode>General</c:formatCode>
                  <c:ptCount val="9"/>
                  <c:pt idx="0">
                    <c:v>3</c:v>
                  </c:pt>
                  <c:pt idx="1">
                    <c:v>10</c:v>
                  </c:pt>
                  <c:pt idx="2">
                    <c:v>12</c:v>
                  </c:pt>
                  <c:pt idx="3">
                    <c:v>13</c:v>
                  </c:pt>
                  <c:pt idx="4">
                    <c:v>11</c:v>
                  </c:pt>
                  <c:pt idx="5">
                    <c:v>10</c:v>
                  </c:pt>
                  <c:pt idx="6">
                    <c:v>10</c:v>
                  </c:pt>
                  <c:pt idx="7">
                    <c:v>6</c:v>
                  </c:pt>
                  <c:pt idx="8">
                    <c:v>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 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Males!$B$12:$J$12</c:f>
              <c:numCache>
                <c:formatCode>General</c:formatCode>
                <c:ptCount val="9"/>
                <c:pt idx="0">
                  <c:v>-1.6</c:v>
                </c:pt>
                <c:pt idx="1">
                  <c:v>-5.7</c:v>
                </c:pt>
                <c:pt idx="2">
                  <c:v>-1.2</c:v>
                </c:pt>
                <c:pt idx="3">
                  <c:v>10</c:v>
                </c:pt>
                <c:pt idx="4">
                  <c:v>-12.8</c:v>
                </c:pt>
                <c:pt idx="5">
                  <c:v>-0.8</c:v>
                </c:pt>
                <c:pt idx="6">
                  <c:v>-0.8</c:v>
                </c:pt>
                <c:pt idx="7">
                  <c:v>4.3999999999999995</c:v>
                </c:pt>
                <c:pt idx="8">
                  <c:v>3.5000000000000004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96-44B0-BA01-7A57B202EE8E}"/>
            </c:ext>
          </c:extLst>
        </c:ser>
        <c:ser>
          <c:idx val="2"/>
          <c:order val="2"/>
          <c:tx>
            <c:strRef>
              <c:f>Males!$A$14</c:f>
              <c:strCache>
                <c:ptCount val="1"/>
                <c:pt idx="0">
                  <c:v>Both cash transfer and input subsidies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45367390684651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D96-44B0-BA01-7A57B202EE8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96-44B0-BA01-7A57B202EE8E}"/>
                </c:ext>
              </c:extLst>
            </c:dLbl>
            <c:dLbl>
              <c:idx val="2"/>
              <c:layout>
                <c:manualLayout>
                  <c:x val="0.1153054304087556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D96-44B0-BA01-7A57B202EE8E}"/>
                </c:ext>
              </c:extLst>
            </c:dLbl>
            <c:dLbl>
              <c:idx val="3"/>
              <c:layout>
                <c:manualLayout>
                  <c:x val="0.11896592026300187"/>
                  <c:y val="-5.731339993429263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D96-44B0-BA01-7A57B202EE8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D96-44B0-BA01-7A57B202EE8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96-44B0-BA01-7A57B202EE8E}"/>
                </c:ext>
              </c:extLst>
            </c:dLbl>
            <c:dLbl>
              <c:idx val="6"/>
              <c:layout>
                <c:manualLayout>
                  <c:x val="9.5172736210401496E-2"/>
                  <c:y val="-2.8656699967146319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FD96-44B0-BA01-7A57B202EE8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D96-44B0-BA01-7A57B202EE8E}"/>
                </c:ext>
              </c:extLst>
            </c:dLbl>
            <c:dLbl>
              <c:idx val="8"/>
              <c:layout>
                <c:manualLayout>
                  <c:x val="8.236102172053975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FD96-44B0-BA01-7A57B202E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Males!$B$15:$J$15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15</c:v>
                  </c:pt>
                  <c:pt idx="2">
                    <c:v>19</c:v>
                  </c:pt>
                  <c:pt idx="3">
                    <c:v>20</c:v>
                  </c:pt>
                  <c:pt idx="4">
                    <c:v>17</c:v>
                  </c:pt>
                  <c:pt idx="5">
                    <c:v>2.56</c:v>
                  </c:pt>
                  <c:pt idx="6">
                    <c:v>16</c:v>
                  </c:pt>
                  <c:pt idx="7">
                    <c:v>10</c:v>
                  </c:pt>
                  <c:pt idx="8">
                    <c:v>14.000000000000002</c:v>
                  </c:pt>
                </c:numCache>
              </c:numRef>
            </c:plus>
            <c:minus>
              <c:numRef>
                <c:f>Males!$B$15:$J$15</c:f>
                <c:numCache>
                  <c:formatCode>General</c:formatCode>
                  <c:ptCount val="9"/>
                  <c:pt idx="0">
                    <c:v>5</c:v>
                  </c:pt>
                  <c:pt idx="1">
                    <c:v>15</c:v>
                  </c:pt>
                  <c:pt idx="2">
                    <c:v>19</c:v>
                  </c:pt>
                  <c:pt idx="3">
                    <c:v>20</c:v>
                  </c:pt>
                  <c:pt idx="4">
                    <c:v>17</c:v>
                  </c:pt>
                  <c:pt idx="5">
                    <c:v>2.56</c:v>
                  </c:pt>
                  <c:pt idx="6">
                    <c:v>16</c:v>
                  </c:pt>
                  <c:pt idx="7">
                    <c:v>10</c:v>
                  </c:pt>
                  <c:pt idx="8">
                    <c:v>14.000000000000002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 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Males!$B$14:$J$14</c:f>
              <c:numCache>
                <c:formatCode>General</c:formatCode>
                <c:ptCount val="9"/>
                <c:pt idx="0">
                  <c:v>9</c:v>
                </c:pt>
                <c:pt idx="1">
                  <c:v>23.200000000000003</c:v>
                </c:pt>
                <c:pt idx="2">
                  <c:v>35.9</c:v>
                </c:pt>
                <c:pt idx="3">
                  <c:v>51.9</c:v>
                </c:pt>
                <c:pt idx="4">
                  <c:v>17.399999999999999</c:v>
                </c:pt>
                <c:pt idx="5">
                  <c:v>33.300000000000004</c:v>
                </c:pt>
                <c:pt idx="6">
                  <c:v>33.300000000000004</c:v>
                </c:pt>
                <c:pt idx="7">
                  <c:v>13.600000000000001</c:v>
                </c:pt>
                <c:pt idx="8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D96-44B0-BA01-7A57B202EE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07110543"/>
        <c:axId val="1507115343"/>
      </c:barChart>
      <c:catAx>
        <c:axId val="1507110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115343"/>
        <c:crosses val="autoZero"/>
        <c:auto val="1"/>
        <c:lblAlgn val="ctr"/>
        <c:lblOffset val="100"/>
        <c:noMultiLvlLbl val="0"/>
      </c:catAx>
      <c:valAx>
        <c:axId val="150711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110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Females!$A$10</c:f>
              <c:strCache>
                <c:ptCount val="1"/>
                <c:pt idx="0">
                  <c:v>Cash transfers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D1-452D-904C-ACE0E3B94C77}"/>
                </c:ext>
              </c:extLst>
            </c:dLbl>
            <c:dLbl>
              <c:idx val="1"/>
              <c:layout>
                <c:manualLayout>
                  <c:x val="4.009102227606164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D1-452D-904C-ACE0E3B94C7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D1-452D-904C-ACE0E3B94C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D1-452D-904C-ACE0E3B94C7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D1-452D-904C-ACE0E3B94C7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D1-452D-904C-ACE0E3B94C7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D1-452D-904C-ACE0E3B94C7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D1-452D-904C-ACE0E3B94C7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D1-452D-904C-ACE0E3B94C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kumimoji="0" lang="en-US" sz="2300" b="1" i="0" u="none" strike="noStrike" kern="1200" cap="none" spc="-120" normalizeH="0" baseline="0">
                    <a:ln>
                      <a:noFill/>
                    </a:ln>
                    <a:solidFill>
                      <a:srgbClr val="263D56"/>
                    </a:solidFill>
                    <a:effectLst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Arial" panose="020B0604020202020204" pitchFamily="34" charset="0"/>
                    <a:sym typeface="Calibri Ligh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Females!$B$10:$J$10</c:f>
              <c:numCache>
                <c:formatCode>General</c:formatCode>
                <c:ptCount val="9"/>
                <c:pt idx="0">
                  <c:v>5.5</c:v>
                </c:pt>
                <c:pt idx="1">
                  <c:v>69.099999999999994</c:v>
                </c:pt>
                <c:pt idx="2">
                  <c:v>-15</c:v>
                </c:pt>
                <c:pt idx="3">
                  <c:v>21</c:v>
                </c:pt>
                <c:pt idx="4">
                  <c:v>-32.700000000000003</c:v>
                </c:pt>
                <c:pt idx="5">
                  <c:v>11.600000000000001</c:v>
                </c:pt>
                <c:pt idx="6">
                  <c:v>19.7</c:v>
                </c:pt>
                <c:pt idx="7">
                  <c:v>-14.299999999999999</c:v>
                </c:pt>
                <c:pt idx="8">
                  <c:v>50.4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5D1-452D-904C-ACE0E3B94C77}"/>
            </c:ext>
          </c:extLst>
        </c:ser>
        <c:ser>
          <c:idx val="1"/>
          <c:order val="1"/>
          <c:tx>
            <c:strRef>
              <c:f>Females!$A$12</c:f>
              <c:strCache>
                <c:ptCount val="1"/>
                <c:pt idx="0">
                  <c:v>Input subsidies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02543912780054E-2"/>
                  <c:y val="-1.3443168870796546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5D1-452D-904C-ACE0E3B94C77}"/>
                </c:ext>
              </c:extLst>
            </c:dLbl>
            <c:dLbl>
              <c:idx val="1"/>
              <c:layout>
                <c:manualLayout>
                  <c:x val="3.651389730129887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45D1-452D-904C-ACE0E3B94C7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5D1-452D-904C-ACE0E3B94C77}"/>
                </c:ext>
              </c:extLst>
            </c:dLbl>
            <c:dLbl>
              <c:idx val="3"/>
              <c:layout>
                <c:manualLayout>
                  <c:x val="3.6165791776027995E-2"/>
                  <c:y val="-3.666361136571952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5D1-452D-904C-ACE0E3B94C7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5D1-452D-904C-ACE0E3B94C7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5D1-452D-904C-ACE0E3B94C77}"/>
                </c:ext>
              </c:extLst>
            </c:dLbl>
            <c:dLbl>
              <c:idx val="6"/>
              <c:layout>
                <c:manualLayout>
                  <c:x val="4.1135700211015862E-2"/>
                  <c:y val="-3.068660184303247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45D1-452D-904C-ACE0E3B94C7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5D1-452D-904C-ACE0E3B94C7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5D1-452D-904C-ACE0E3B94C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kumimoji="0" lang="en-US" sz="2300" b="1" i="0" u="none" strike="noStrike" kern="1200" cap="none" spc="-120" normalizeH="0" baseline="0">
                    <a:ln>
                      <a:noFill/>
                    </a:ln>
                    <a:solidFill>
                      <a:srgbClr val="263D56"/>
                    </a:solidFill>
                    <a:effectLst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Arial" panose="020B0604020202020204" pitchFamily="34" charset="0"/>
                    <a:sym typeface="Calibri Ligh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Females!$B$12:$J$12</c:f>
              <c:numCache>
                <c:formatCode>General</c:formatCode>
                <c:ptCount val="9"/>
                <c:pt idx="0">
                  <c:v>24.7</c:v>
                </c:pt>
                <c:pt idx="1">
                  <c:v>60</c:v>
                </c:pt>
                <c:pt idx="2">
                  <c:v>28.299999999999997</c:v>
                </c:pt>
                <c:pt idx="3">
                  <c:v>80.800000000000011</c:v>
                </c:pt>
                <c:pt idx="4">
                  <c:v>1.4000000000000001</c:v>
                </c:pt>
                <c:pt idx="5">
                  <c:v>-9.6</c:v>
                </c:pt>
                <c:pt idx="6">
                  <c:v>65.600000000000009</c:v>
                </c:pt>
                <c:pt idx="7">
                  <c:v>12</c:v>
                </c:pt>
                <c:pt idx="8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5D1-452D-904C-ACE0E3B94C77}"/>
            </c:ext>
          </c:extLst>
        </c:ser>
        <c:ser>
          <c:idx val="2"/>
          <c:order val="2"/>
          <c:tx>
            <c:strRef>
              <c:f>Females!$A$14</c:f>
              <c:strCache>
                <c:ptCount val="1"/>
                <c:pt idx="0">
                  <c:v>Both cash transfer and input subsidies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091022276061643E-2"/>
                  <c:y val="5.9758799627576643E-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45D1-452D-904C-ACE0E3B94C77}"/>
                </c:ext>
              </c:extLst>
            </c:dLbl>
            <c:dLbl>
              <c:idx val="1"/>
              <c:layout>
                <c:manualLayout>
                  <c:x val="4.00910222760614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45D1-452D-904C-ACE0E3B94C7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5D1-452D-904C-ACE0E3B94C77}"/>
                </c:ext>
              </c:extLst>
            </c:dLbl>
            <c:dLbl>
              <c:idx val="3"/>
              <c:layout>
                <c:manualLayout>
                  <c:x val="4.2924208915842636E-2"/>
                  <c:y val="-1.1251624029390982E-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45D1-452D-904C-ACE0E3B94C7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5D1-452D-904C-ACE0E3B94C7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5D1-452D-904C-ACE0E3B94C7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5D1-452D-904C-ACE0E3B94C7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5D1-452D-904C-ACE0E3B94C77}"/>
                </c:ext>
              </c:extLst>
            </c:dLbl>
            <c:dLbl>
              <c:idx val="8"/>
              <c:layout>
                <c:manualLayout>
                  <c:x val="4.2924208915842636E-2"/>
                  <c:y val="-7.0322650183693635E-1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45D1-452D-904C-ACE0E3B94C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kumimoji="0" lang="en-US" sz="2300" b="1" i="0" u="none" strike="noStrike" kern="1200" cap="none" spc="-120" normalizeH="0" baseline="0">
                    <a:ln>
                      <a:noFill/>
                    </a:ln>
                    <a:solidFill>
                      <a:srgbClr val="263D56"/>
                    </a:solidFill>
                    <a:effectLst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Arial" panose="020B0604020202020204" pitchFamily="34" charset="0"/>
                    <a:sym typeface="Calibri Ligh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Females!$B$9:$J$9</c:f>
              <c:strCache>
                <c:ptCount val="9"/>
                <c:pt idx="0">
                  <c:v>Total food expenditure</c:v>
                </c:pt>
                <c:pt idx="1">
                  <c:v>Staples</c:v>
                </c:pt>
                <c:pt idx="2">
                  <c:v>Pulses</c:v>
                </c:pt>
                <c:pt idx="3">
                  <c:v>Animal-sourced proteins</c:v>
                </c:pt>
                <c:pt idx="4">
                  <c:v>Fruits</c:v>
                </c:pt>
                <c:pt idx="5">
                  <c:v>Milk</c:v>
                </c:pt>
                <c:pt idx="6">
                  <c:v>Sugar</c:v>
                </c:pt>
                <c:pt idx="7">
                  <c:v>Vegetables</c:v>
                </c:pt>
                <c:pt idx="8">
                  <c:v>Oil/fats</c:v>
                </c:pt>
              </c:strCache>
            </c:strRef>
          </c:cat>
          <c:val>
            <c:numRef>
              <c:f>Females!$B$14:$J$14</c:f>
              <c:numCache>
                <c:formatCode>General</c:formatCode>
                <c:ptCount val="9"/>
                <c:pt idx="0">
                  <c:v>25.7</c:v>
                </c:pt>
                <c:pt idx="1">
                  <c:v>82.3</c:v>
                </c:pt>
                <c:pt idx="2">
                  <c:v>-3.2</c:v>
                </c:pt>
                <c:pt idx="3">
                  <c:v>66</c:v>
                </c:pt>
                <c:pt idx="4">
                  <c:v>15</c:v>
                </c:pt>
                <c:pt idx="5">
                  <c:v>5.5</c:v>
                </c:pt>
                <c:pt idx="6">
                  <c:v>30.599999999999998</c:v>
                </c:pt>
                <c:pt idx="7">
                  <c:v>30.8</c:v>
                </c:pt>
                <c:pt idx="8">
                  <c:v>77.5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5D1-452D-904C-ACE0E3B94C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94539327"/>
        <c:axId val="1494532127"/>
      </c:barChart>
      <c:catAx>
        <c:axId val="14945393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kumimoji="0" lang="en-US" sz="2300" b="1" i="0" u="none" strike="noStrike" kern="1200" cap="none" spc="-120" normalizeH="0" baseline="0">
                <a:ln>
                  <a:noFill/>
                </a:ln>
                <a:solidFill>
                  <a:srgbClr val="263D56"/>
                </a:solidFill>
                <a:effectLst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Calibri Light"/>
              </a:defRPr>
            </a:pPr>
            <a:endParaRPr lang="en-US"/>
          </a:p>
        </c:txPr>
        <c:crossAx val="1494532127"/>
        <c:crosses val="autoZero"/>
        <c:auto val="1"/>
        <c:lblAlgn val="ctr"/>
        <c:lblOffset val="100"/>
        <c:noMultiLvlLbl val="0"/>
      </c:catAx>
      <c:valAx>
        <c:axId val="149453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kumimoji="0" lang="en-US" sz="2300" b="1" i="0" u="none" strike="noStrike" kern="1200" cap="none" spc="-120" normalizeH="0" baseline="0">
                <a:ln>
                  <a:noFill/>
                </a:ln>
                <a:solidFill>
                  <a:srgbClr val="263D56"/>
                </a:solidFill>
                <a:effectLst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sym typeface="Calibri Light"/>
              </a:defRPr>
            </a:pPr>
            <a:endParaRPr lang="en-US"/>
          </a:p>
        </c:txPr>
        <c:crossAx val="1494539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kumimoji="0" lang="en-US" sz="2300" b="1" i="0" u="none" strike="noStrike" kern="1200" cap="none" spc="-120" normalizeH="0" baseline="0">
              <a:ln>
                <a:noFill/>
              </a:ln>
              <a:solidFill>
                <a:srgbClr val="263D56"/>
              </a:solidFill>
              <a:effectLst/>
              <a:uFillTx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  <a:sym typeface="Calibri Light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kumimoji="0" lang="en-US" sz="2300" b="1" i="0" u="none" strike="noStrike" cap="none" spc="-120" normalizeH="0" baseline="0">
          <a:ln>
            <a:noFill/>
          </a:ln>
          <a:solidFill>
            <a:srgbClr val="263D56"/>
          </a:solidFill>
          <a:effectLst/>
          <a:uFillTx/>
          <a:latin typeface="Palatino Linotype" panose="02040502050505030304" pitchFamily="18" charset="0"/>
          <a:ea typeface="Calibri" panose="020F0502020204030204" pitchFamily="34" charset="0"/>
          <a:cs typeface="Arial" panose="020B0604020202020204" pitchFamily="34" charset="0"/>
          <a:sym typeface="Calibri Light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5C8AE9-CE61-08D9-2F69-E9B9E62C9F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87306A-239D-757A-50C3-3D0505F1BA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B9CF3-DF6F-8649-9182-383D47169C05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36E0C-3C51-E4D9-BF72-996F531060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3A45D-3720-E59C-D6DD-6AA15D89C5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ABD53-1A0D-2444-8531-E39F03A1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64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 Light"/>
      </a:defRPr>
    </a:lvl1pPr>
    <a:lvl2pPr indent="228600" defTabSz="457200" latinLnBrk="0">
      <a:defRPr sz="1200">
        <a:latin typeface="+mn-lt"/>
        <a:ea typeface="+mn-ea"/>
        <a:cs typeface="+mn-cs"/>
        <a:sym typeface="Calibri Light"/>
      </a:defRPr>
    </a:lvl2pPr>
    <a:lvl3pPr indent="457200" defTabSz="457200" latinLnBrk="0">
      <a:defRPr sz="1200">
        <a:latin typeface="+mn-lt"/>
        <a:ea typeface="+mn-ea"/>
        <a:cs typeface="+mn-cs"/>
        <a:sym typeface="Calibri Light"/>
      </a:defRPr>
    </a:lvl3pPr>
    <a:lvl4pPr indent="685800" defTabSz="457200" latinLnBrk="0">
      <a:defRPr sz="1200">
        <a:latin typeface="+mn-lt"/>
        <a:ea typeface="+mn-ea"/>
        <a:cs typeface="+mn-cs"/>
        <a:sym typeface="Calibri Light"/>
      </a:defRPr>
    </a:lvl4pPr>
    <a:lvl5pPr indent="914400" defTabSz="457200" latinLnBrk="0">
      <a:defRPr sz="1200">
        <a:latin typeface="+mn-lt"/>
        <a:ea typeface="+mn-ea"/>
        <a:cs typeface="+mn-cs"/>
        <a:sym typeface="Calibri Light"/>
      </a:defRPr>
    </a:lvl5pPr>
    <a:lvl6pPr indent="1143000" defTabSz="457200" latinLnBrk="0">
      <a:defRPr sz="1200">
        <a:latin typeface="+mn-lt"/>
        <a:ea typeface="+mn-ea"/>
        <a:cs typeface="+mn-cs"/>
        <a:sym typeface="Calibri Light"/>
      </a:defRPr>
    </a:lvl6pPr>
    <a:lvl7pPr indent="1371600" defTabSz="457200" latinLnBrk="0">
      <a:defRPr sz="1200">
        <a:latin typeface="+mn-lt"/>
        <a:ea typeface="+mn-ea"/>
        <a:cs typeface="+mn-cs"/>
        <a:sym typeface="Calibri Light"/>
      </a:defRPr>
    </a:lvl7pPr>
    <a:lvl8pPr indent="1600200" defTabSz="457200" latinLnBrk="0">
      <a:defRPr sz="1200">
        <a:latin typeface="+mn-lt"/>
        <a:ea typeface="+mn-ea"/>
        <a:cs typeface="+mn-cs"/>
        <a:sym typeface="Calibri Light"/>
      </a:defRPr>
    </a:lvl8pPr>
    <a:lvl9pPr indent="1828800" defTabSz="457200" latinLnBrk="0">
      <a:defRPr sz="1200">
        <a:latin typeface="+mn-lt"/>
        <a:ea typeface="+mn-ea"/>
        <a:cs typeface="+mn-cs"/>
        <a:sym typeface="Calibri Ligh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7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3D5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603504" y="770467"/>
            <a:ext cx="10782301" cy="335280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z="8800">
                <a:solidFill>
                  <a:srgbClr val="E6A14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7512" y="4206876"/>
            <a:ext cx="9228202" cy="164592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>
                <a:solidFill>
                  <a:srgbClr val="E6A141"/>
                </a:solidFill>
              </a:defRPr>
            </a:lvl1pPr>
            <a:lvl2pPr marL="0" indent="457200">
              <a:buSzTx/>
              <a:buFontTx/>
              <a:buNone/>
              <a:defRPr sz="3200">
                <a:solidFill>
                  <a:srgbClr val="E6A141"/>
                </a:solidFill>
              </a:defRPr>
            </a:lvl2pPr>
            <a:lvl3pPr marL="0" indent="914400">
              <a:buSzTx/>
              <a:buFontTx/>
              <a:buNone/>
              <a:defRPr sz="3200">
                <a:solidFill>
                  <a:srgbClr val="E6A141"/>
                </a:solidFill>
              </a:defRPr>
            </a:lvl3pPr>
            <a:lvl4pPr marL="0" indent="1371600">
              <a:buSzTx/>
              <a:buFontTx/>
              <a:buNone/>
              <a:defRPr sz="3200">
                <a:solidFill>
                  <a:srgbClr val="E6A141"/>
                </a:solidFill>
              </a:defRPr>
            </a:lvl4pPr>
            <a:lvl5pPr marL="0" indent="1828800">
              <a:buSzTx/>
              <a:buFontTx/>
              <a:buNone/>
              <a:defRPr sz="3200">
                <a:solidFill>
                  <a:srgbClr val="E6A14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6655" y="2040466"/>
            <a:ext cx="4663442" cy="723401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200" cap="all"/>
            </a:lvl1pPr>
            <a:lvl2pPr marL="0" indent="457200">
              <a:buSzTx/>
              <a:buFontTx/>
              <a:buNone/>
              <a:defRPr sz="2200" cap="all"/>
            </a:lvl2pPr>
            <a:lvl3pPr marL="0" indent="914400">
              <a:buSzTx/>
              <a:buFontTx/>
              <a:buNone/>
              <a:defRPr sz="2200" cap="all"/>
            </a:lvl3pPr>
            <a:lvl4pPr marL="0" indent="1371600">
              <a:buSzTx/>
              <a:buFontTx/>
              <a:buNone/>
              <a:defRPr sz="2200" cap="all"/>
            </a:lvl4pPr>
            <a:lvl5pPr marL="0" indent="1828800">
              <a:buSzTx/>
              <a:buFontTx/>
              <a:buNone/>
              <a:defRPr sz="2200" cap="all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07608" y="2038435"/>
            <a:ext cx="4663441" cy="722377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2200" cap="all"/>
            </a:pPr>
            <a:endParaRPr/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582196-BF47-F765-09EA-F52DBBB2635C}"/>
              </a:ext>
            </a:extLst>
          </p:cNvPr>
          <p:cNvSpPr/>
          <p:nvPr userDrawn="1"/>
        </p:nvSpPr>
        <p:spPr>
          <a:xfrm>
            <a:off x="0" y="6312663"/>
            <a:ext cx="12192000" cy="490251"/>
          </a:xfrm>
          <a:prstGeom prst="rect">
            <a:avLst/>
          </a:prstGeom>
          <a:solidFill>
            <a:srgbClr val="E6A141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8CFA40-C71F-8E21-2813-59E192BFA8C6}"/>
              </a:ext>
            </a:extLst>
          </p:cNvPr>
          <p:cNvSpPr/>
          <p:nvPr userDrawn="1"/>
        </p:nvSpPr>
        <p:spPr>
          <a:xfrm>
            <a:off x="0" y="6367749"/>
            <a:ext cx="12192000" cy="490251"/>
          </a:xfrm>
          <a:prstGeom prst="rect">
            <a:avLst/>
          </a:prstGeom>
          <a:solidFill>
            <a:srgbClr val="263D56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42DCE60-CCFE-9AF1-970B-C576338B61BF}"/>
              </a:ext>
            </a:extLst>
          </p:cNvPr>
          <p:cNvSpPr txBox="1">
            <a:spLocks/>
          </p:cNvSpPr>
          <p:nvPr userDrawn="1"/>
        </p:nvSpPr>
        <p:spPr>
          <a:xfrm>
            <a:off x="408822" y="6522117"/>
            <a:ext cx="11374356" cy="29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347472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1296987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Courier New" panose="02070309020205020404" pitchFamily="49" charset="0"/>
              <a:buChar char="o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927100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12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14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16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18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AERC Bringing </a:t>
            </a:r>
            <a:r>
              <a:rPr lang="en-US" sz="1100" dirty="0" err="1">
                <a:solidFill>
                  <a:schemeClr val="bg1"/>
                </a:solidFill>
                <a:latin typeface="Calibri" panose="020F0502020204030204" pitchFamily="34" charset="0"/>
              </a:rPr>
              <a:t>Rigour</a:t>
            </a: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 and Evidence to Economic Policy Making in Africa				Improve quality      |     Ensure Sustainability     |     Expand influence</a:t>
            </a:r>
          </a:p>
          <a:p>
            <a:pPr hangingPunct="1"/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AC1DAF-FD5B-161C-B6B6-5CBDF3167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06629" y="210084"/>
            <a:ext cx="566753" cy="657032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582196-BF47-F765-09EA-F52DBBB2635C}"/>
              </a:ext>
            </a:extLst>
          </p:cNvPr>
          <p:cNvSpPr/>
          <p:nvPr userDrawn="1"/>
        </p:nvSpPr>
        <p:spPr>
          <a:xfrm>
            <a:off x="0" y="6139403"/>
            <a:ext cx="12192000" cy="490251"/>
          </a:xfrm>
          <a:prstGeom prst="rect">
            <a:avLst/>
          </a:prstGeom>
          <a:solidFill>
            <a:srgbClr val="E6A141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8CFA40-C71F-8E21-2813-59E192BFA8C6}"/>
              </a:ext>
            </a:extLst>
          </p:cNvPr>
          <p:cNvSpPr/>
          <p:nvPr userDrawn="1"/>
        </p:nvSpPr>
        <p:spPr>
          <a:xfrm>
            <a:off x="-35292" y="6195332"/>
            <a:ext cx="12262585" cy="681918"/>
          </a:xfrm>
          <a:prstGeom prst="rect">
            <a:avLst/>
          </a:prstGeom>
          <a:solidFill>
            <a:srgbClr val="263D56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42DCE60-CCFE-9AF1-970B-C576338B61BF}"/>
              </a:ext>
            </a:extLst>
          </p:cNvPr>
          <p:cNvSpPr txBox="1">
            <a:spLocks/>
          </p:cNvSpPr>
          <p:nvPr userDrawn="1"/>
        </p:nvSpPr>
        <p:spPr>
          <a:xfrm>
            <a:off x="1312999" y="6447292"/>
            <a:ext cx="10603807" cy="29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347472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1296987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Courier New" panose="02070309020205020404" pitchFamily="49" charset="0"/>
              <a:buChar char="o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927100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12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14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16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18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AERC Bringing </a:t>
            </a:r>
            <a:r>
              <a:rPr lang="en-US" sz="1100" dirty="0" err="1">
                <a:solidFill>
                  <a:schemeClr val="bg1"/>
                </a:solidFill>
                <a:latin typeface="Calibri" panose="020F0502020204030204" pitchFamily="34" charset="0"/>
              </a:rPr>
              <a:t>Rigour</a:t>
            </a: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 and Evidence to Economic Policy Making in Africa			Improve quality      |     Ensure Sustainability     |     Expand influence</a:t>
            </a:r>
          </a:p>
          <a:p>
            <a:pPr hangingPunct="1"/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AC1DAF-FD5B-161C-B6B6-5CBDF3167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194" y="6230765"/>
            <a:ext cx="552580" cy="64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975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bg>
      <p:bgPr>
        <a:solidFill>
          <a:srgbClr val="E6A1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xfrm>
            <a:off x="649223" y="5418666"/>
            <a:ext cx="10780778" cy="61328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5330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6655" y="5909735"/>
            <a:ext cx="9229345" cy="533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400"/>
            </a:lvl1pPr>
            <a:lvl2pPr marL="0" indent="457200">
              <a:lnSpc>
                <a:spcPct val="90000"/>
              </a:lnSpc>
              <a:buSzTx/>
              <a:buFontTx/>
              <a:buNone/>
              <a:defRPr sz="1400"/>
            </a:lvl2pPr>
            <a:lvl3pPr marL="0" indent="914400">
              <a:lnSpc>
                <a:spcPct val="90000"/>
              </a:lnSpc>
              <a:buSzTx/>
              <a:buFontTx/>
              <a:buNone/>
              <a:defRPr sz="1400"/>
            </a:lvl3pPr>
            <a:lvl4pPr marL="0" indent="1371600">
              <a:lnSpc>
                <a:spcPct val="90000"/>
              </a:lnSpc>
              <a:buSzTx/>
              <a:buFontTx/>
              <a:buNone/>
              <a:defRPr sz="1400"/>
            </a:lvl4pPr>
            <a:lvl5pPr marL="0" indent="1828800">
              <a:lnSpc>
                <a:spcPct val="90000"/>
              </a:lnSpc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idx="1"/>
          </p:nvPr>
        </p:nvSpPr>
        <p:spPr>
          <a:xfrm>
            <a:off x="676655" y="2011679"/>
            <a:ext cx="10753726" cy="37661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8743950" y="695325"/>
            <a:ext cx="2628900" cy="48006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idx="1"/>
          </p:nvPr>
        </p:nvSpPr>
        <p:spPr>
          <a:xfrm>
            <a:off x="771525" y="714375"/>
            <a:ext cx="7734300" cy="540067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57223" y="499532"/>
            <a:ext cx="10772776" cy="1658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44641" y="6539456"/>
            <a:ext cx="245365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>
                <a:solidFill>
                  <a:srgbClr val="263D56">
                    <a:alpha val="25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  <p:sldLayoutId id="2147483660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-120" baseline="0">
          <a:solidFill>
            <a:srgbClr val="263D56"/>
          </a:solidFill>
          <a:uFillTx/>
          <a:latin typeface="+mn-lt"/>
          <a:ea typeface="+mn-ea"/>
          <a:cs typeface="+mn-cs"/>
          <a:sym typeface="Calibri Light"/>
        </a:defRPr>
      </a:lvl9pPr>
    </p:titleStyle>
    <p:bodyStyle>
      <a:lvl1pPr marL="91439" marR="0" indent="-91439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1pPr>
      <a:lvl2pPr marL="347472" marR="0" indent="-34290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2pPr>
      <a:lvl3pPr marL="658368" marR="0" indent="-658368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3pPr>
      <a:lvl4pPr marL="1097280" marR="0" indent="-109728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4pPr>
      <a:lvl5pPr marL="1463040" marR="0" indent="-146304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5pPr>
      <a:lvl6pPr marL="1276200" marR="0" indent="-30480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6pPr>
      <a:lvl7pPr marL="1476200" marR="0" indent="-30480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7pPr>
      <a:lvl8pPr marL="1676200" marR="0" indent="-30480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8pPr>
      <a:lvl9pPr marL="1876200" marR="0" indent="-304800" algn="l" defTabSz="914400" rtl="0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n-lt"/>
          <a:ea typeface="+mn-ea"/>
          <a:cs typeface="+mn-cs"/>
          <a:sym typeface="Calibri Light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>
            <a:spLocks noGrp="1"/>
          </p:cNvSpPr>
          <p:nvPr>
            <p:ph type="ctrTitle"/>
          </p:nvPr>
        </p:nvSpPr>
        <p:spPr>
          <a:xfrm>
            <a:off x="752342" y="1126269"/>
            <a:ext cx="6082798" cy="340614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800" spc="-200"/>
            </a:lvl1pPr>
          </a:lstStyle>
          <a:p>
            <a:pPr algn="just"/>
            <a:r>
              <a:rPr lang="en-US" sz="3600" dirty="0">
                <a:latin typeface="Palatino Linotype" panose="02040502050505030304" pitchFamily="18" charset="0"/>
              </a:rPr>
              <a:t>Understanding Household Retail Market Participation Behavior: The Interplay of Cash Transfers, Input Subsidies, and Food Purchases</a:t>
            </a:r>
            <a:br>
              <a:rPr lang="en-US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Policy Analysis for Sustainable &amp; Healthy Foods in African Retail Markets</a:t>
            </a:r>
            <a:endParaRPr sz="28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5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752342" y="4942516"/>
            <a:ext cx="5343658" cy="12170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>
                <a:latin typeface="Palatino Linotype" panose="02040502050505030304" pitchFamily="18" charset="0"/>
              </a:rPr>
              <a:t>Lemekezani K. Chilora</a:t>
            </a:r>
          </a:p>
          <a:p>
            <a:r>
              <a:rPr lang="en-US" dirty="0">
                <a:latin typeface="Palatino Linotype" panose="02040502050505030304" pitchFamily="18" charset="0"/>
              </a:rPr>
              <a:t>15 April 2025</a:t>
            </a:r>
          </a:p>
        </p:txBody>
      </p:sp>
      <p:pic>
        <p:nvPicPr>
          <p:cNvPr id="116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381" y="0"/>
            <a:ext cx="488762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9F85545-EC07-BE96-11C4-CB1EF58DBC7B}"/>
              </a:ext>
            </a:extLst>
          </p:cNvPr>
          <p:cNvSpPr/>
          <p:nvPr/>
        </p:nvSpPr>
        <p:spPr>
          <a:xfrm>
            <a:off x="0" y="6312663"/>
            <a:ext cx="12192000" cy="490251"/>
          </a:xfrm>
          <a:prstGeom prst="rect">
            <a:avLst/>
          </a:prstGeom>
          <a:solidFill>
            <a:srgbClr val="E6A141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148A28-FC36-FE95-D88D-964ED1FB5867}"/>
              </a:ext>
            </a:extLst>
          </p:cNvPr>
          <p:cNvSpPr/>
          <p:nvPr/>
        </p:nvSpPr>
        <p:spPr>
          <a:xfrm>
            <a:off x="0" y="6367749"/>
            <a:ext cx="12192000" cy="490251"/>
          </a:xfrm>
          <a:prstGeom prst="rect">
            <a:avLst/>
          </a:prstGeom>
          <a:solidFill>
            <a:srgbClr val="263D56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1752F90-306B-1ACD-CAFB-225813BE5A84}"/>
              </a:ext>
            </a:extLst>
          </p:cNvPr>
          <p:cNvSpPr txBox="1">
            <a:spLocks/>
          </p:cNvSpPr>
          <p:nvPr/>
        </p:nvSpPr>
        <p:spPr>
          <a:xfrm>
            <a:off x="408822" y="6522117"/>
            <a:ext cx="11374356" cy="29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347472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1296987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Courier New" panose="02070309020205020404" pitchFamily="49" charset="0"/>
              <a:buChar char="o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927100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12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14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16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18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AERC Bringing </a:t>
            </a:r>
            <a:r>
              <a:rPr lang="en-US" sz="1100" dirty="0" err="1">
                <a:solidFill>
                  <a:schemeClr val="bg1"/>
                </a:solidFill>
                <a:latin typeface="Calibri" panose="020F0502020204030204" pitchFamily="34" charset="0"/>
              </a:rPr>
              <a:t>Rigour</a:t>
            </a: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 and Evidence to Economic Policy Making in Africa				Improve quality      |     Ensure Sustainability     |     Expand influence</a:t>
            </a:r>
          </a:p>
          <a:p>
            <a:pPr hangingPunct="1"/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402AB0-2CC7-81C3-4625-3E3BD15D858E}"/>
              </a:ext>
            </a:extLst>
          </p:cNvPr>
          <p:cNvCxnSpPr/>
          <p:nvPr/>
        </p:nvCxnSpPr>
        <p:spPr>
          <a:xfrm>
            <a:off x="857956" y="3589867"/>
            <a:ext cx="3228622" cy="0"/>
          </a:xfrm>
          <a:prstGeom prst="line">
            <a:avLst/>
          </a:prstGeom>
          <a:ln w="9525" cap="rnd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00274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Methodology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838200" y="1271181"/>
            <a:ext cx="10626090" cy="17763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Panel Data from Living Standard Measurement Study (LSMS) program: 2010/2011, 2013, 2016/2017, and 2019/2020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Data collected by national statistical offices with support from the World Bank</a:t>
            </a:r>
          </a:p>
        </p:txBody>
      </p:sp>
    </p:spTree>
    <p:extLst>
      <p:ext uri="{BB962C8B-B14F-4D97-AF65-F5344CB8AC3E}">
        <p14:creationId xmlns:p14="http://schemas.microsoft.com/office/powerpoint/2010/main" val="5724762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502113" y="577936"/>
            <a:ext cx="11298264" cy="69324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4.1. Key variables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838200" y="1271181"/>
            <a:ext cx="10626090" cy="13320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Household food expenditure (disaggregated by food groups following FCS groups)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Gender: Male-headed household and female-headed household</a:t>
            </a:r>
          </a:p>
        </p:txBody>
      </p:sp>
    </p:spTree>
    <p:extLst>
      <p:ext uri="{BB962C8B-B14F-4D97-AF65-F5344CB8AC3E}">
        <p14:creationId xmlns:p14="http://schemas.microsoft.com/office/powerpoint/2010/main" val="328237839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588936" y="314145"/>
            <a:ext cx="11298264" cy="1080702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4.2. Econometric approach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063416-BF17-238B-DBE1-AB40378F5FC3}"/>
                  </a:ext>
                </a:extLst>
              </p:cNvPr>
              <p:cNvSpPr txBox="1"/>
              <p:nvPr/>
            </p:nvSpPr>
            <p:spPr>
              <a:xfrm>
                <a:off x="588936" y="1193369"/>
                <a:ext cx="10626090" cy="33319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marL="681228" lvl="2" indent="-457200" algn="just" defTabSz="914400">
                  <a:lnSpc>
                    <a:spcPct val="114000"/>
                  </a:lnSpc>
                  <a:buClr>
                    <a:srgbClr val="F33A15"/>
                  </a:buClr>
                  <a:buFont typeface="Wingdings" panose="05000000000000000000" pitchFamily="2" charset="2"/>
                  <a:buChar char="q"/>
                  <a:defRPr sz="2200">
                    <a:solidFill>
                      <a:srgbClr val="262626"/>
                    </a:solidFill>
                  </a:defRPr>
                </a:pPr>
                <a:r>
                  <a:rPr lang="en-US" sz="2400" dirty="0">
                    <a:solidFill>
                      <a:srgbClr val="262626"/>
                    </a:solidFill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Correlated Random Effects (CRE) model addresses the weaknesses of both the Fixed Effects (FE) and Random Effects (RE) models by integrating the strengths of both FE and RE</a:t>
                </a:r>
              </a:p>
              <a:p>
                <a:pPr marL="681228" lvl="2" indent="-457200" algn="just" defTabSz="914400">
                  <a:lnSpc>
                    <a:spcPct val="114000"/>
                  </a:lnSpc>
                  <a:buClr>
                    <a:srgbClr val="F33A15"/>
                  </a:buClr>
                  <a:buFont typeface="Wingdings" panose="05000000000000000000" pitchFamily="2" charset="2"/>
                  <a:buChar char="q"/>
                  <a:defRPr sz="2200">
                    <a:solidFill>
                      <a:srgbClr val="262626"/>
                    </a:solidFill>
                  </a:defRPr>
                </a:pPr>
                <a:r>
                  <a:rPr lang="en-GB" sz="2400" dirty="0">
                    <a:solidFill>
                      <a:srgbClr val="262626"/>
                    </a:solidFill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Incorporates time averages of time-varying covariates into the RE framework, mitigating potential correlations between unobserved effects and observed variables (</a:t>
                </a:r>
                <a:r>
                  <a:rPr lang="en-GB" sz="2400" dirty="0" err="1">
                    <a:solidFill>
                      <a:srgbClr val="262626"/>
                    </a:solidFill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Mundlak</a:t>
                </a:r>
                <a:r>
                  <a:rPr lang="en-GB" sz="2400" dirty="0">
                    <a:solidFill>
                      <a:srgbClr val="262626"/>
                    </a:solidFill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 1978)</a:t>
                </a:r>
              </a:p>
              <a:p>
                <a:pPr marL="224028" lvl="2" indent="0" algn="just" defTabSz="914400">
                  <a:lnSpc>
                    <a:spcPct val="114000"/>
                  </a:lnSpc>
                  <a:buClr>
                    <a:srgbClr val="F33A15"/>
                  </a:buClr>
                  <a:defRPr sz="2200">
                    <a:solidFill>
                      <a:srgbClr val="262626"/>
                    </a:solidFill>
                  </a:defRPr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it</m:t>
                          </m:r>
                        </m:sub>
                      </m:sSub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α</m:t>
                      </m:r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it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δ</m:t>
                      </m:r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Z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β</m:t>
                      </m:r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i</m:t>
                              </m:r>
                            </m:sub>
                          </m:sSub>
                        </m:e>
                      </m:acc>
                      <m:r>
                        <m:rPr>
                          <m:sty m:val="p"/>
                        </m:rP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λ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b>
                      </m:sSub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u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</m:sub>
                      </m:sSub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+</m:t>
                      </m:r>
                      <m:sSub>
                        <m:sSubPr>
                          <m:ctrlP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ε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it</m:t>
                          </m:r>
                        </m:sub>
                      </m:sSub>
                      <m:r>
                        <a:rPr lang="en-GB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681228" lvl="2" indent="-457200" algn="just" defTabSz="914400">
                  <a:lnSpc>
                    <a:spcPct val="114000"/>
                  </a:lnSpc>
                  <a:buClr>
                    <a:srgbClr val="F33A15"/>
                  </a:buClr>
                  <a:buFont typeface="Wingdings" panose="05000000000000000000" pitchFamily="2" charset="2"/>
                  <a:buChar char="q"/>
                  <a:defRPr sz="2200">
                    <a:solidFill>
                      <a:srgbClr val="262626"/>
                    </a:solidFill>
                  </a:defRPr>
                </a:pPr>
                <a:endParaRPr lang="en-US" sz="2400" dirty="0">
                  <a:solidFill>
                    <a:srgbClr val="262626"/>
                  </a:solidFill>
                  <a:latin typeface="Palatino Linotype" panose="0204050205050503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063416-BF17-238B-DBE1-AB40378F5F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36" y="1193369"/>
                <a:ext cx="10626090" cy="3331938"/>
              </a:xfrm>
              <a:prstGeom prst="rect">
                <a:avLst/>
              </a:prstGeom>
              <a:blipFill>
                <a:blip r:embed="rId2"/>
                <a:stretch>
                  <a:fillRect t="-733" r="-861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745689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2FB83A-E9DD-F1F6-6E3D-9577E09CD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97927"/>
              </p:ext>
            </p:extLst>
          </p:nvPr>
        </p:nvGraphicFramePr>
        <p:xfrm>
          <a:off x="1001947" y="1315402"/>
          <a:ext cx="10544783" cy="4227195"/>
        </p:xfrm>
        <a:graphic>
          <a:graphicData uri="http://schemas.openxmlformats.org/drawingml/2006/table">
            <a:tbl>
              <a:tblPr firstRow="1" firstCol="1" bandRow="1"/>
              <a:tblGrid>
                <a:gridCol w="2125343">
                  <a:extLst>
                    <a:ext uri="{9D8B030D-6E8A-4147-A177-3AD203B41FA5}">
                      <a16:colId xmlns:a16="http://schemas.microsoft.com/office/drawing/2014/main" val="1607667881"/>
                    </a:ext>
                  </a:extLst>
                </a:gridCol>
                <a:gridCol w="943360">
                  <a:extLst>
                    <a:ext uri="{9D8B030D-6E8A-4147-A177-3AD203B41FA5}">
                      <a16:colId xmlns:a16="http://schemas.microsoft.com/office/drawing/2014/main" val="3308247450"/>
                    </a:ext>
                  </a:extLst>
                </a:gridCol>
                <a:gridCol w="1869020">
                  <a:extLst>
                    <a:ext uri="{9D8B030D-6E8A-4147-A177-3AD203B41FA5}">
                      <a16:colId xmlns:a16="http://schemas.microsoft.com/office/drawing/2014/main" val="1907419300"/>
                    </a:ext>
                  </a:extLst>
                </a:gridCol>
                <a:gridCol w="1869020">
                  <a:extLst>
                    <a:ext uri="{9D8B030D-6E8A-4147-A177-3AD203B41FA5}">
                      <a16:colId xmlns:a16="http://schemas.microsoft.com/office/drawing/2014/main" val="2422402335"/>
                    </a:ext>
                  </a:extLst>
                </a:gridCol>
                <a:gridCol w="1869020">
                  <a:extLst>
                    <a:ext uri="{9D8B030D-6E8A-4147-A177-3AD203B41FA5}">
                      <a16:colId xmlns:a16="http://schemas.microsoft.com/office/drawing/2014/main" val="2859011979"/>
                    </a:ext>
                  </a:extLst>
                </a:gridCol>
                <a:gridCol w="1869020">
                  <a:extLst>
                    <a:ext uri="{9D8B030D-6E8A-4147-A177-3AD203B41FA5}">
                      <a16:colId xmlns:a16="http://schemas.microsoft.com/office/drawing/2014/main" val="4067065074"/>
                    </a:ext>
                  </a:extLst>
                </a:gridCol>
              </a:tblGrid>
              <a:tr h="210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Variable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None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Cash transfers only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Input subsidies only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Both cash transfer and input subsidies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Total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49555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Panel year 2010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0.13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0.09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0.26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0.16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0.18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8000344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(0.34)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(0.28)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(0.37)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(0.38)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265729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Panel year 2013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0.22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0.18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0.30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0.25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226748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(0.39)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(0.46)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(0.45)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(0.43)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947347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Panel year 2016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0.25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0.30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104137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(0.43)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(0.46)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202915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Panel year 2019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0.38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0.47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0.19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0.27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0.31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733831"/>
                  </a:ext>
                </a:extLst>
              </a:tr>
              <a:tr h="100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(0.48)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(0.50)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(0.40)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(0.44)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(0.46)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37621" marR="376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423076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3874B0C-D92C-105D-ED8B-5169A535FECF}"/>
              </a:ext>
            </a:extLst>
          </p:cNvPr>
          <p:cNvSpPr txBox="1">
            <a:spLocks/>
          </p:cNvSpPr>
          <p:nvPr/>
        </p:nvSpPr>
        <p:spPr>
          <a:xfrm>
            <a:off x="725123" y="257839"/>
            <a:ext cx="11298264" cy="1080702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Results</a:t>
            </a:r>
          </a:p>
          <a:p>
            <a:pPr hangingPunct="1">
              <a:lnSpc>
                <a:spcPct val="150000"/>
              </a:lnSpc>
            </a:pPr>
            <a:r>
              <a:rPr lang="en-US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 1: Descriptive Statistics of Different Food Groups Expenditure by Households           (1)</a:t>
            </a:r>
          </a:p>
        </p:txBody>
      </p:sp>
    </p:spTree>
    <p:extLst>
      <p:ext uri="{BB962C8B-B14F-4D97-AF65-F5344CB8AC3E}">
        <p14:creationId xmlns:p14="http://schemas.microsoft.com/office/powerpoint/2010/main" val="351274945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588936" y="577616"/>
            <a:ext cx="11298264" cy="1080702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Results</a:t>
            </a:r>
          </a:p>
          <a:p>
            <a:pPr hangingPunct="1">
              <a:lnSpc>
                <a:spcPct val="150000"/>
              </a:lnSpc>
            </a:pPr>
            <a:r>
              <a:rPr lang="en-US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 1: Descriptive Statistics of Different Food Groups Expenditure by Households           (2)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7D96DE2-1C56-1FD3-EFF9-BED7916EF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691300"/>
              </p:ext>
            </p:extLst>
          </p:nvPr>
        </p:nvGraphicFramePr>
        <p:xfrm>
          <a:off x="588936" y="1658318"/>
          <a:ext cx="11298263" cy="3981899"/>
        </p:xfrm>
        <a:graphic>
          <a:graphicData uri="http://schemas.openxmlformats.org/drawingml/2006/table">
            <a:tbl>
              <a:tblPr firstRow="1" firstCol="1" bandRow="1"/>
              <a:tblGrid>
                <a:gridCol w="2682131">
                  <a:extLst>
                    <a:ext uri="{9D8B030D-6E8A-4147-A177-3AD203B41FA5}">
                      <a16:colId xmlns:a16="http://schemas.microsoft.com/office/drawing/2014/main" val="1779952530"/>
                    </a:ext>
                  </a:extLst>
                </a:gridCol>
                <a:gridCol w="1880629">
                  <a:extLst>
                    <a:ext uri="{9D8B030D-6E8A-4147-A177-3AD203B41FA5}">
                      <a16:colId xmlns:a16="http://schemas.microsoft.com/office/drawing/2014/main" val="1988602381"/>
                    </a:ext>
                  </a:extLst>
                </a:gridCol>
                <a:gridCol w="1629557">
                  <a:extLst>
                    <a:ext uri="{9D8B030D-6E8A-4147-A177-3AD203B41FA5}">
                      <a16:colId xmlns:a16="http://schemas.microsoft.com/office/drawing/2014/main" val="1906507111"/>
                    </a:ext>
                  </a:extLst>
                </a:gridCol>
                <a:gridCol w="1412283">
                  <a:extLst>
                    <a:ext uri="{9D8B030D-6E8A-4147-A177-3AD203B41FA5}">
                      <a16:colId xmlns:a16="http://schemas.microsoft.com/office/drawing/2014/main" val="701193545"/>
                    </a:ext>
                  </a:extLst>
                </a:gridCol>
                <a:gridCol w="2398467">
                  <a:extLst>
                    <a:ext uri="{9D8B030D-6E8A-4147-A177-3AD203B41FA5}">
                      <a16:colId xmlns:a16="http://schemas.microsoft.com/office/drawing/2014/main" val="351967888"/>
                    </a:ext>
                  </a:extLst>
                </a:gridCol>
                <a:gridCol w="1295196">
                  <a:extLst>
                    <a:ext uri="{9D8B030D-6E8A-4147-A177-3AD203B41FA5}">
                      <a16:colId xmlns:a16="http://schemas.microsoft.com/office/drawing/2014/main" val="285859873"/>
                    </a:ext>
                  </a:extLst>
                </a:gridCol>
              </a:tblGrid>
              <a:tr h="570745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Variable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None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Cash transfers only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Input subsidies only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Both cash transfer and input subsidies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Total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914625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Total expenditure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5485.40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6329.01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6097.61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6500.89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5914.16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401652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(6373.27)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(6240.13)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(8126.37)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(7216.27)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(7141.23)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70346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Pulses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367.40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430.21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365.67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411.79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378.81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43840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(542.35)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(568.48)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(612.71)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(518.00)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(570.00)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753593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Vegetables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664.12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706.75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666.20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681.43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671.72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279790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(691.44)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(632.39)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(749.57)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(723.17)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(709.85)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737871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Fruits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109.89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122.46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128.59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174.16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124.87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670270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(341.72)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(281.53)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(377.49)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(458.44)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(362.83)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156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10083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588936" y="163724"/>
            <a:ext cx="11298264" cy="331838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GB" sz="2400" b="1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Table 1: </a:t>
            </a:r>
            <a:r>
              <a:rPr lang="en-GB" sz="24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Descriptive Statistics of Different Food Groups Expenditure by Households     (3)</a:t>
            </a:r>
            <a:endParaRPr lang="en-GB" sz="2000" b="1" dirty="0">
              <a:effectLst/>
              <a:latin typeface="Palatino Linotype" panose="0204050205050503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D44B0AA-4988-D3C5-8684-9B9BC9215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18590"/>
              </p:ext>
            </p:extLst>
          </p:nvPr>
        </p:nvGraphicFramePr>
        <p:xfrm>
          <a:off x="609600" y="1600200"/>
          <a:ext cx="11298263" cy="3965961"/>
        </p:xfrm>
        <a:graphic>
          <a:graphicData uri="http://schemas.openxmlformats.org/drawingml/2006/table">
            <a:tbl>
              <a:tblPr firstRow="1" firstCol="1" bandRow="1"/>
              <a:tblGrid>
                <a:gridCol w="2682131">
                  <a:extLst>
                    <a:ext uri="{9D8B030D-6E8A-4147-A177-3AD203B41FA5}">
                      <a16:colId xmlns:a16="http://schemas.microsoft.com/office/drawing/2014/main" val="1323236601"/>
                    </a:ext>
                  </a:extLst>
                </a:gridCol>
                <a:gridCol w="1880629">
                  <a:extLst>
                    <a:ext uri="{9D8B030D-6E8A-4147-A177-3AD203B41FA5}">
                      <a16:colId xmlns:a16="http://schemas.microsoft.com/office/drawing/2014/main" val="1184425270"/>
                    </a:ext>
                  </a:extLst>
                </a:gridCol>
                <a:gridCol w="1629557">
                  <a:extLst>
                    <a:ext uri="{9D8B030D-6E8A-4147-A177-3AD203B41FA5}">
                      <a16:colId xmlns:a16="http://schemas.microsoft.com/office/drawing/2014/main" val="1270318080"/>
                    </a:ext>
                  </a:extLst>
                </a:gridCol>
                <a:gridCol w="1412283">
                  <a:extLst>
                    <a:ext uri="{9D8B030D-6E8A-4147-A177-3AD203B41FA5}">
                      <a16:colId xmlns:a16="http://schemas.microsoft.com/office/drawing/2014/main" val="1160159818"/>
                    </a:ext>
                  </a:extLst>
                </a:gridCol>
                <a:gridCol w="2398467">
                  <a:extLst>
                    <a:ext uri="{9D8B030D-6E8A-4147-A177-3AD203B41FA5}">
                      <a16:colId xmlns:a16="http://schemas.microsoft.com/office/drawing/2014/main" val="2965355319"/>
                    </a:ext>
                  </a:extLst>
                </a:gridCol>
                <a:gridCol w="1295196">
                  <a:extLst>
                    <a:ext uri="{9D8B030D-6E8A-4147-A177-3AD203B41FA5}">
                      <a16:colId xmlns:a16="http://schemas.microsoft.com/office/drawing/2014/main" val="2930744806"/>
                    </a:ext>
                  </a:extLst>
                </a:gridCol>
              </a:tblGrid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Milk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129.66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165.34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143.66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159.58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142.10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668865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(662.10)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(589.11)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(482.77)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(501.89)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(577.22)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2592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Sugar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408.13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491.69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410.39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473.33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425.61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87249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(496.76)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(482.72)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(518.02)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(475.92)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(501.70)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987502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Oil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357.67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412.77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369.28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419.44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374.84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677035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(514.09)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(501.96)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(548.02)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(614.67)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(536.69)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093878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Staples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1642.30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1909.52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1907.69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1946.85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1802.44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133410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(2179.19)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(2552.25)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(2752.42)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(2498.27)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(2481.63)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770006"/>
                  </a:ext>
                </a:extLst>
              </a:tr>
              <a:tr h="374939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Animal-sourced proteins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932.71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1098.91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1132.97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highlight>
                            <a:srgbClr val="FFFF00"/>
                          </a:highlight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1195.54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highlight>
                          <a:srgbClr val="FFFF00"/>
                        </a:highlight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1052.77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421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 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(1773.31)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(1658.14)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(2115.62)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(1812.71)</a:t>
                      </a:r>
                      <a:endParaRPr kumimoji="0" lang="en-GB" sz="2300" b="0" i="0" u="none" strike="noStrike" cap="none" spc="-120" normalizeH="0" baseline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(1899.14)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2852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51D376-D916-307F-F917-235ECE1D6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00454"/>
              </p:ext>
            </p:extLst>
          </p:nvPr>
        </p:nvGraphicFramePr>
        <p:xfrm>
          <a:off x="609599" y="493304"/>
          <a:ext cx="11298263" cy="1109155"/>
        </p:xfrm>
        <a:graphic>
          <a:graphicData uri="http://schemas.openxmlformats.org/drawingml/2006/table">
            <a:tbl>
              <a:tblPr firstRow="1" firstCol="1" bandRow="1"/>
              <a:tblGrid>
                <a:gridCol w="2682131">
                  <a:extLst>
                    <a:ext uri="{9D8B030D-6E8A-4147-A177-3AD203B41FA5}">
                      <a16:colId xmlns:a16="http://schemas.microsoft.com/office/drawing/2014/main" val="1255347416"/>
                    </a:ext>
                  </a:extLst>
                </a:gridCol>
                <a:gridCol w="1880629">
                  <a:extLst>
                    <a:ext uri="{9D8B030D-6E8A-4147-A177-3AD203B41FA5}">
                      <a16:colId xmlns:a16="http://schemas.microsoft.com/office/drawing/2014/main" val="333157360"/>
                    </a:ext>
                  </a:extLst>
                </a:gridCol>
                <a:gridCol w="1629557">
                  <a:extLst>
                    <a:ext uri="{9D8B030D-6E8A-4147-A177-3AD203B41FA5}">
                      <a16:colId xmlns:a16="http://schemas.microsoft.com/office/drawing/2014/main" val="831381510"/>
                    </a:ext>
                  </a:extLst>
                </a:gridCol>
                <a:gridCol w="1412283">
                  <a:extLst>
                    <a:ext uri="{9D8B030D-6E8A-4147-A177-3AD203B41FA5}">
                      <a16:colId xmlns:a16="http://schemas.microsoft.com/office/drawing/2014/main" val="867050748"/>
                    </a:ext>
                  </a:extLst>
                </a:gridCol>
                <a:gridCol w="2398467">
                  <a:extLst>
                    <a:ext uri="{9D8B030D-6E8A-4147-A177-3AD203B41FA5}">
                      <a16:colId xmlns:a16="http://schemas.microsoft.com/office/drawing/2014/main" val="477576374"/>
                    </a:ext>
                  </a:extLst>
                </a:gridCol>
                <a:gridCol w="1295196">
                  <a:extLst>
                    <a:ext uri="{9D8B030D-6E8A-4147-A177-3AD203B41FA5}">
                      <a16:colId xmlns:a16="http://schemas.microsoft.com/office/drawing/2014/main" val="1255913145"/>
                    </a:ext>
                  </a:extLst>
                </a:gridCol>
              </a:tblGrid>
              <a:tr h="570745"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Variable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None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Cash transfers only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Input subsidies only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Both cash transfer and input subsidies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spc="-120" normalizeH="0" baseline="0" dirty="0">
                          <a:ln>
                            <a:noFill/>
                          </a:ln>
                          <a:solidFill>
                            <a:srgbClr val="263D56"/>
                          </a:solidFill>
                          <a:effectLst/>
                          <a:uFillTx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Calibri Light"/>
                        </a:rPr>
                        <a:t>Total</a:t>
                      </a:r>
                      <a:endParaRPr kumimoji="0" lang="en-GB" sz="2300" b="0" i="0" u="none" strike="noStrike" cap="none" spc="-120" normalizeH="0" baseline="0" dirty="0">
                        <a:ln>
                          <a:noFill/>
                        </a:ln>
                        <a:solidFill>
                          <a:srgbClr val="263D56"/>
                        </a:solidFill>
                        <a:effectLst/>
                        <a:uFillTx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  <a:sym typeface="Calibri Ligh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0057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6740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61647" y="25460"/>
            <a:ext cx="10654686" cy="538261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1: Links between participation in programs and household food expenditure </a:t>
            </a:r>
          </a:p>
          <a:p>
            <a:pPr hangingPunct="1">
              <a:lnSpc>
                <a:spcPct val="150000"/>
              </a:lnSpc>
            </a:pPr>
            <a:endParaRPr lang="en-US" sz="23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AF8CCAD-599C-8FF5-E3C8-64CADB2F59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21407"/>
              </p:ext>
            </p:extLst>
          </p:nvPr>
        </p:nvGraphicFramePr>
        <p:xfrm>
          <a:off x="423621" y="799183"/>
          <a:ext cx="11530739" cy="512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707769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661261" y="279853"/>
            <a:ext cx="11530739" cy="538261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3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2: Male-headed household expenditure on food items by program participation</a:t>
            </a:r>
          </a:p>
          <a:p>
            <a:pPr hangingPunct="1"/>
            <a:endParaRPr lang="en-US" sz="23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DE078B1-52F7-9D20-C028-1758B77126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198661"/>
              </p:ext>
            </p:extLst>
          </p:nvPr>
        </p:nvGraphicFramePr>
        <p:xfrm>
          <a:off x="509954" y="879231"/>
          <a:ext cx="11377246" cy="515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857760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7495" y="31997"/>
            <a:ext cx="10954917" cy="569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300" b="1" spc="-120" dirty="0">
                <a:solidFill>
                  <a:srgbClr val="263D56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3: Female-headed household expenditure on food items by program participation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4C8EB3D-F44F-A206-F3DA-BA004B37DE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858669"/>
              </p:ext>
            </p:extLst>
          </p:nvPr>
        </p:nvGraphicFramePr>
        <p:xfrm>
          <a:off x="219658" y="844061"/>
          <a:ext cx="11482754" cy="5134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00057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cs typeface="Arial" panose="020B0604020202020204" pitchFamily="34" charset="0"/>
              </a:rPr>
              <a:t>6. </a:t>
            </a:r>
            <a:r>
              <a:rPr lang="en-US" sz="4000" b="1" dirty="0">
                <a:latin typeface="Palatino Linotype" panose="02040502050505030304" pitchFamily="18" charset="0"/>
              </a:rPr>
              <a:t>Policy Implications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-120" normalizeH="0" baseline="0" noProof="0" dirty="0">
              <a:ln>
                <a:noFill/>
              </a:ln>
              <a:solidFill>
                <a:srgbClr val="263D56"/>
              </a:solidFill>
              <a:effectLst/>
              <a:uLnTx/>
              <a:uFillTx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  <a:sym typeface="Calibri 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308344" y="1010093"/>
            <a:ext cx="11155946" cy="3855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W</a:t>
            </a: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e noted that both cash transfer and input subsidy programs play a vital role in contributing to household food expenditures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When combined, they have a greater impact on household food consumption than either program alone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</a:t>
            </a:r>
            <a:r>
              <a:rPr lang="en-US" sz="2400" noProof="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ombining</a:t>
            </a:r>
            <a:r>
              <a:rPr lang="en-US" sz="2400" noProof="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cash transfer and input subsidy programs to enhance nutritious food consumption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Programs and strategies promoting nutritional education be specifically targeted at women to emphasise the importance of incorporating fruits and vegetables into their diets for optimal health and well-being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Palatino Linotype" panose="02040502050505030304" pitchFamily="18" charset="0"/>
              <a:cs typeface="Times New Roman" panose="02020603050405020304" pitchFamily="18" charset="0"/>
              <a:sym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718619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267B18B-2E5C-9B27-2202-9F19FC7A42CF}"/>
              </a:ext>
            </a:extLst>
          </p:cNvPr>
          <p:cNvSpPr/>
          <p:nvPr/>
        </p:nvSpPr>
        <p:spPr>
          <a:xfrm>
            <a:off x="0" y="6312663"/>
            <a:ext cx="12192000" cy="490251"/>
          </a:xfrm>
          <a:prstGeom prst="rect">
            <a:avLst/>
          </a:prstGeom>
          <a:solidFill>
            <a:srgbClr val="E6A141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5C552-BD5D-CE60-C14C-37C4DCC4B8BE}"/>
              </a:ext>
            </a:extLst>
          </p:cNvPr>
          <p:cNvSpPr/>
          <p:nvPr/>
        </p:nvSpPr>
        <p:spPr>
          <a:xfrm>
            <a:off x="0" y="6367749"/>
            <a:ext cx="12192000" cy="490251"/>
          </a:xfrm>
          <a:prstGeom prst="rect">
            <a:avLst/>
          </a:prstGeom>
          <a:solidFill>
            <a:srgbClr val="263D56"/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 Light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6437050-E44A-8EF2-71EE-C69B77A2B674}"/>
              </a:ext>
            </a:extLst>
          </p:cNvPr>
          <p:cNvSpPr txBox="1">
            <a:spLocks/>
          </p:cNvSpPr>
          <p:nvPr/>
        </p:nvSpPr>
        <p:spPr>
          <a:xfrm>
            <a:off x="408822" y="6522117"/>
            <a:ext cx="11374356" cy="29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347472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1296987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Courier New" panose="02070309020205020404" pitchFamily="49" charset="0"/>
              <a:buChar char="o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927100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12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14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16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18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>
              <a:spcBef>
                <a:spcPts val="0"/>
              </a:spcBef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AERC Bringing </a:t>
            </a:r>
            <a:r>
              <a:rPr lang="en-US" sz="1100" dirty="0" err="1">
                <a:solidFill>
                  <a:schemeClr val="bg1"/>
                </a:solidFill>
                <a:latin typeface="Calibri" panose="020F0502020204030204" pitchFamily="34" charset="0"/>
              </a:rPr>
              <a:t>Rigour</a:t>
            </a: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</a:rPr>
              <a:t> and Evidence to Economic Policy Making in Africa				Improve quality      |     Ensure Sustainability     |     Expand influence</a:t>
            </a:r>
          </a:p>
          <a:p>
            <a:pPr hangingPunct="1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5EF698-567A-E8D8-839F-C2C2F1AF6DD1}"/>
              </a:ext>
            </a:extLst>
          </p:cNvPr>
          <p:cNvSpPr txBox="1">
            <a:spLocks/>
          </p:cNvSpPr>
          <p:nvPr/>
        </p:nvSpPr>
        <p:spPr>
          <a:xfrm>
            <a:off x="838200" y="759604"/>
            <a:ext cx="10515600" cy="702817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36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 Outline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847112-154E-CD6D-635F-AF5ED3809559}"/>
              </a:ext>
            </a:extLst>
          </p:cNvPr>
          <p:cNvSpPr txBox="1">
            <a:spLocks/>
          </p:cNvSpPr>
          <p:nvPr/>
        </p:nvSpPr>
        <p:spPr>
          <a:xfrm>
            <a:off x="838200" y="1704231"/>
            <a:ext cx="10515600" cy="4580889"/>
          </a:xfrm>
          <a:prstGeom prst="rect">
            <a:avLst/>
          </a:prstGeom>
        </p:spPr>
        <p:txBody>
          <a:bodyPr/>
          <a:lstStyle>
            <a:lvl1pPr marL="91439" marR="0" indent="-91439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347472" marR="0" indent="-3429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658368" marR="0" indent="-658368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1097280" marR="0" indent="-109728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1463040" marR="0" indent="-146304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12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14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16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1876200" marR="0" indent="-304800" algn="l" defTabSz="914400" rtl="0" latinLnBrk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Pct val="100000"/>
              <a:buFont typeface="Arial"/>
              <a:buChar char=" "/>
              <a:tabLst/>
              <a:defRPr sz="2400" b="0" i="0" u="none" strike="noStrike" cap="none" spc="0" baseline="0">
                <a:solidFill>
                  <a:srgbClr val="26262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Introduction</a:t>
            </a:r>
          </a:p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The Problem</a:t>
            </a:r>
          </a:p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Objectives &amp; Hypotheses</a:t>
            </a:r>
          </a:p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Methodology</a:t>
            </a:r>
          </a:p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Results</a:t>
            </a:r>
          </a:p>
          <a:p>
            <a:pPr marL="457200" indent="-457200" hangingPunct="1">
              <a:buFont typeface="+mj-lt"/>
              <a:buAutoNum type="arabicPeriod"/>
            </a:pPr>
            <a:r>
              <a:rPr lang="en-US" sz="3200" dirty="0">
                <a:latin typeface="Palatino Linotype" panose="02040502050505030304" pitchFamily="18" charset="0"/>
              </a:rPr>
              <a:t>Policy Implications</a:t>
            </a:r>
          </a:p>
        </p:txBody>
      </p:sp>
    </p:spTree>
    <p:extLst>
      <p:ext uri="{BB962C8B-B14F-4D97-AF65-F5344CB8AC3E}">
        <p14:creationId xmlns:p14="http://schemas.microsoft.com/office/powerpoint/2010/main" val="395603631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cs typeface="Arial" panose="020B0604020202020204" pitchFamily="34" charset="0"/>
              </a:rPr>
              <a:t>7. </a:t>
            </a:r>
            <a:r>
              <a:rPr lang="en-US" sz="4000" b="1" dirty="0">
                <a:latin typeface="Palatino Linotype" panose="02040502050505030304" pitchFamily="18" charset="0"/>
              </a:rPr>
              <a:t>Progress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-120" normalizeH="0" baseline="0" noProof="0" dirty="0">
              <a:ln>
                <a:noFill/>
              </a:ln>
              <a:solidFill>
                <a:srgbClr val="263D56"/>
              </a:solidFill>
              <a:effectLst/>
              <a:uLnTx/>
              <a:uFillTx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  <a:sym typeface="Calibri 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308344" y="1010093"/>
            <a:ext cx="11155946" cy="30161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chemeClr val="tx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Uploaded a new paper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The first paper is under review in food policy and awaiting reviewers’ comments to include in the final preprint paper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Policy brief development is currently underway</a:t>
            </a:r>
          </a:p>
          <a:p>
            <a:pPr marL="681228" marR="0" lvl="2" indent="-457200" algn="just" defTabSz="914400" rtl="0" eaLnBrk="1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33A15"/>
              </a:buClr>
              <a:buSzTx/>
              <a:buFont typeface="Wingdings" panose="05000000000000000000" pitchFamily="2" charset="2"/>
              <a:buChar char="q"/>
              <a:tabLst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Plans for policy engagement- We have already made contact with the World Bank personnel responsible for social safety nets on the work in progress.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Palatino Linotype" panose="02040502050505030304" pitchFamily="18" charset="0"/>
              <a:cs typeface="Times New Roman" panose="02020603050405020304" pitchFamily="18" charset="0"/>
              <a:sym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528187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622617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Introduction         					(1)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782955" y="1495510"/>
            <a:ext cx="10626090" cy="42791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Food insecurity, undernutrition, and poverty have posed a long-lasting threat to development (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Briend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&amp; Berkley, 2016;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Lelijveld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al., 2016)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These issues are more persistent in low-income countries (Connolly-Boutin and Smit 2016)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Despite being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agro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-based countries, whose smallholder farmers constitute more than 80% of all farms and contribute up to 90% of food production (Wiggins and Keats 2013)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 major contributor to poor nutrition is insufficient access to nutritious food (Hülsen et al., 2024)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endParaRPr lang="en-US" sz="2400" dirty="0">
              <a:solidFill>
                <a:srgbClr val="00B05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6261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74644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Introduction    						(2)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612473" y="1075220"/>
            <a:ext cx="10796572" cy="47001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Policies and programs focusing on nutrition-sensitive agriculture and food systems are required (FAO, 2018).</a:t>
            </a:r>
          </a:p>
          <a:p>
            <a:pPr marL="681228" lvl="2" indent="-457200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The Malawi government has been implementing cash transfers and agricultural input subsidies to enhance access to food through food purchases and improve agricultural productivity (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Khonje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al., 2022;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Chibwana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and Fischer, 2011)</a:t>
            </a:r>
          </a:p>
          <a:p>
            <a:pPr marL="681228" lvl="2" indent="-457200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Insufficient supply of food in some areas due to disaster (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Amolegbeet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al., 2021;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Muyanga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al, 2020) </a:t>
            </a:r>
          </a:p>
          <a:p>
            <a:pPr marL="681228" lvl="2" indent="-457200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Hence the need to identify alternative means of accessing food such as markets (Hülsen et al. 2024).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  <a:latin typeface="Palatino Linotype" panose="02040502050505030304" pitchFamily="18" charset="0"/>
            </a:endParaRP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endParaRPr lang="en-US" sz="2400" dirty="0">
              <a:solidFill>
                <a:srgbClr val="00B05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297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74644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Introduction 							(3)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612473" y="1075220"/>
            <a:ext cx="10796572" cy="38581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Retail markets offer households a diverse range of food options, available in both urban and rural areas (Hülsen et al. 2024)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Comprise roadside stalls, traditional open-air markets, supermarkets and wholesale depots (</a:t>
            </a:r>
            <a:r>
              <a:rPr lang="en-GB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Makoka</a:t>
            </a:r>
            <a:r>
              <a:rPr lang="en-GB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2005)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Food retail markets are commonly found on roadside stalls and traditional open-air markets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Characterised by high sensitivity to seasonal price fluctuations, transportation costs, and supply chain inefficiencies (</a:t>
            </a:r>
            <a:r>
              <a:rPr lang="en-GB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Chiwaula</a:t>
            </a:r>
            <a:r>
              <a:rPr lang="en-GB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 2024 and </a:t>
            </a:r>
            <a:r>
              <a:rPr lang="en-GB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Matemba</a:t>
            </a:r>
            <a:r>
              <a:rPr lang="en-GB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al., 2024)</a:t>
            </a:r>
            <a:endParaRPr lang="en-US" sz="2400" dirty="0">
              <a:solidFill>
                <a:srgbClr val="262626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06702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74644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Introduction 							(4)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612473" y="1075220"/>
            <a:ext cx="10796572" cy="42766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The government implements market interventions, such as a ban on staple food exports and the establishment of minimum farmgate prices, to alleviate some of the market challenges </a:t>
            </a:r>
            <a:r>
              <a:rPr lang="en-GB" sz="2400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(</a:t>
            </a:r>
            <a:r>
              <a:rPr lang="en-GB" sz="2400" dirty="0" err="1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Aragie</a:t>
            </a:r>
            <a:r>
              <a:rPr lang="en-GB" sz="2400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 et al., 2018)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Digital innovations, such as mobile-based market information systems, are being promoted </a:t>
            </a:r>
            <a:r>
              <a:rPr lang="en-GB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t</a:t>
            </a: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o enhance farmers' and traders' access to price data </a:t>
            </a:r>
            <a:r>
              <a:rPr lang="en-GB" sz="2400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(Gomez and </a:t>
            </a:r>
            <a:r>
              <a:rPr lang="en-GB" sz="2400" dirty="0" err="1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Vossenberg</a:t>
            </a:r>
            <a:r>
              <a:rPr lang="en-GB" sz="2400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, 2018)</a:t>
            </a: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.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GB" sz="2400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F</a:t>
            </a:r>
            <a:r>
              <a:rPr lang="en-GB" sz="24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inancial constraints prevent households from participating in these markets, necessitating the need for external support instruments, such as cash transfers and subsidies, to enhance their financial capacity </a:t>
            </a:r>
            <a:r>
              <a:rPr lang="en-GB" sz="2400" dirty="0">
                <a:effectLst/>
                <a:latin typeface="Palatino Linotype" panose="02040502050505030304" pitchFamily="18" charset="0"/>
                <a:ea typeface="Arial" panose="020B0604020202020204" pitchFamily="34" charset="0"/>
              </a:rPr>
              <a:t>(Usman and Haile 2022)</a:t>
            </a:r>
            <a:endParaRPr lang="en-US" sz="2400" dirty="0">
              <a:solidFill>
                <a:srgbClr val="262626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42603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The Problem  							(1)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838200" y="1007412"/>
            <a:ext cx="10626090" cy="42791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Although these programs have been evaluated to assess their impact on household outcomes, current evidence has focused primarily on food and nutrition outcomes. </a:t>
            </a:r>
          </a:p>
          <a:p>
            <a:pPr marL="681228" lvl="8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Yield and household nutrition -Khonje et al. (2022)</a:t>
            </a:r>
          </a:p>
          <a:p>
            <a:pPr marL="681228" lvl="4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Adoption of other technologies - Holden &amp;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Lunduku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(2012); Kim et al., (2021);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Koppmair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al., (2017) </a:t>
            </a:r>
          </a:p>
          <a:p>
            <a:pPr marL="681228" lvl="4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Safety net welfare impacts - Fisher et al. (2017), Moussa et al. (2022) </a:t>
            </a:r>
            <a:r>
              <a:rPr lang="da-DK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Aggarwal et al. (2024), Brydon et al. (2024), and Fisher et al. (2017)</a:t>
            </a:r>
          </a:p>
          <a:p>
            <a:pPr marL="681228" lvl="4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Joint effect of Subsidies and cash transfers on nutrition outcomes -  </a:t>
            </a:r>
            <a:r>
              <a:rPr lang="en-US" sz="2400" dirty="0" err="1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Matita</a:t>
            </a: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et al. (2024) </a:t>
            </a:r>
          </a:p>
        </p:txBody>
      </p:sp>
    </p:spTree>
    <p:extLst>
      <p:ext uri="{BB962C8B-B14F-4D97-AF65-F5344CB8AC3E}">
        <p14:creationId xmlns:p14="http://schemas.microsoft.com/office/powerpoint/2010/main" val="412595496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The Problem          						(2)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838200" y="969623"/>
            <a:ext cx="10626090" cy="47001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Little focus on joint programs on household market participation.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Given the negative effects of recurring agricultural production shocks across Africa, markets are now more crucial in enhancing access to nutritious food groups, such as fruits, vegetables, and animal-sourced foods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This study aims to bridge this gap by;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Jointly looking at the effects of subsidy and safety net programs on household access to nutritious food at different household income levels.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Using decade-long nationally representative panel data, which makes our results externally valid.</a:t>
            </a:r>
          </a:p>
        </p:txBody>
      </p:sp>
    </p:spTree>
    <p:extLst>
      <p:ext uri="{BB962C8B-B14F-4D97-AF65-F5344CB8AC3E}">
        <p14:creationId xmlns:p14="http://schemas.microsoft.com/office/powerpoint/2010/main" val="254021639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E753-B9D4-352D-55AF-88F32072AE84}"/>
              </a:ext>
            </a:extLst>
          </p:cNvPr>
          <p:cNvSpPr txBox="1">
            <a:spLocks/>
          </p:cNvSpPr>
          <p:nvPr/>
        </p:nvSpPr>
        <p:spPr>
          <a:xfrm>
            <a:off x="893445" y="314145"/>
            <a:ext cx="10515600" cy="857885"/>
          </a:xfrm>
          <a:prstGeom prst="rect">
            <a:avLst/>
          </a:prstGeom>
        </p:spPr>
        <p:txBody>
          <a:bodyPr/>
          <a:lstStyle>
            <a:lvl1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1pPr>
            <a:lvl2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2pPr>
            <a:lvl3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3pPr>
            <a:lvl4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4pPr>
            <a:lvl5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5pPr>
            <a:lvl6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6pPr>
            <a:lvl7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7pPr>
            <a:lvl8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8pPr>
            <a:lvl9pPr marL="0" marR="0" indent="0" algn="l" defTabSz="914400" rtl="0" latinLnBrk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-120" baseline="0">
                <a:solidFill>
                  <a:srgbClr val="263D56"/>
                </a:solidFill>
                <a:uFillTx/>
                <a:latin typeface="+mn-lt"/>
                <a:ea typeface="+mn-ea"/>
                <a:cs typeface="+mn-cs"/>
                <a:sym typeface="Calibri Light"/>
              </a:defRPr>
            </a:lvl9pPr>
          </a:lstStyle>
          <a:p>
            <a:pPr hangingPunct="1"/>
            <a:r>
              <a:rPr lang="en-US" sz="4000" b="1" dirty="0"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Research questions</a:t>
            </a:r>
          </a:p>
          <a:p>
            <a:pPr hangingPunct="1"/>
            <a:endParaRPr lang="en-US" sz="4800" b="1" dirty="0"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3416-BF17-238B-DBE1-AB40378F5FC3}"/>
              </a:ext>
            </a:extLst>
          </p:cNvPr>
          <p:cNvSpPr txBox="1"/>
          <p:nvPr/>
        </p:nvSpPr>
        <p:spPr>
          <a:xfrm>
            <a:off x="838200" y="1271181"/>
            <a:ext cx="10626090" cy="34371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Do cash transfers and input subsidies (independent or combined) improve the households' food purchases in Malawi?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Does the effect of cash transfers and input subsidies (independent or combined) vary across household market participation of various food groups? </a:t>
            </a:r>
          </a:p>
          <a:p>
            <a:pPr marL="681228" lvl="2" indent="-457200" algn="just" defTabSz="914400">
              <a:lnSpc>
                <a:spcPct val="114000"/>
              </a:lnSpc>
              <a:buClr>
                <a:srgbClr val="F33A15"/>
              </a:buClr>
              <a:buFont typeface="Wingdings" panose="05000000000000000000" pitchFamily="2" charset="2"/>
              <a:buChar char="q"/>
              <a:defRPr sz="2200">
                <a:solidFill>
                  <a:srgbClr val="262626"/>
                </a:solidFill>
              </a:defRPr>
            </a:pPr>
            <a:r>
              <a:rPr lang="en-US" sz="2400" dirty="0">
                <a:solidFill>
                  <a:srgbClr val="262626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Does the effect of cash transfers and input subsidies (independent or combined) vary across and within male-headed households and female-headed households?</a:t>
            </a:r>
          </a:p>
        </p:txBody>
      </p:sp>
    </p:spTree>
    <p:extLst>
      <p:ext uri="{BB962C8B-B14F-4D97-AF65-F5344CB8AC3E}">
        <p14:creationId xmlns:p14="http://schemas.microsoft.com/office/powerpoint/2010/main" val="29868113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0000FF"/>
      </a:hlink>
      <a:folHlink>
        <a:srgbClr val="FF00FF"/>
      </a:folHlink>
    </a:clrScheme>
    <a:fontScheme name="Metropolitan">
      <a:majorFont>
        <a:latin typeface="Helvetica"/>
        <a:ea typeface="Helvetica"/>
        <a:cs typeface="Helvetica"/>
      </a:majorFont>
      <a:minorFont>
        <a:latin typeface="Calibri Light"/>
        <a:ea typeface="Calibri Light"/>
        <a:cs typeface="Calibri Light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0000FF"/>
      </a:hlink>
      <a:folHlink>
        <a:srgbClr val="FF00FF"/>
      </a:folHlink>
    </a:clrScheme>
    <a:fontScheme name="Metropolitan">
      <a:majorFont>
        <a:latin typeface="Helvetica"/>
        <a:ea typeface="Helvetica"/>
        <a:cs typeface="Helvetica"/>
      </a:majorFont>
      <a:minorFont>
        <a:latin typeface="Calibri Light"/>
        <a:ea typeface="Calibri Light"/>
        <a:cs typeface="Calibri Light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62FBDD777204DB4E540FFC90C763E" ma:contentTypeVersion="17" ma:contentTypeDescription="Create a new document." ma:contentTypeScope="" ma:versionID="6b7f910752a46ff185fecac8d1f453ec">
  <xsd:schema xmlns:xsd="http://www.w3.org/2001/XMLSchema" xmlns:xs="http://www.w3.org/2001/XMLSchema" xmlns:p="http://schemas.microsoft.com/office/2006/metadata/properties" xmlns:ns3="bd0efed0-0b9c-460c-968c-3232731e326d" xmlns:ns4="41f78fd5-63c7-4374-80ca-00213d96d7c7" targetNamespace="http://schemas.microsoft.com/office/2006/metadata/properties" ma:root="true" ma:fieldsID="cc6c1a5347bc4f9c0140e9c7a50bb323" ns3:_="" ns4:_="">
    <xsd:import namespace="bd0efed0-0b9c-460c-968c-3232731e326d"/>
    <xsd:import namespace="41f78fd5-63c7-4374-80ca-00213d96d7c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LengthInSecond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efed0-0b9c-460c-968c-3232731e32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78fd5-63c7-4374-80ca-00213d96d7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1f78fd5-63c7-4374-80ca-00213d96d7c7" xsi:nil="true"/>
  </documentManagement>
</p:properties>
</file>

<file path=customXml/itemProps1.xml><?xml version="1.0" encoding="utf-8"?>
<ds:datastoreItem xmlns:ds="http://schemas.openxmlformats.org/officeDocument/2006/customXml" ds:itemID="{FAF9E0E7-BD44-4BEB-AA1A-EB8CC0ADB5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0efed0-0b9c-460c-968c-3232731e326d"/>
    <ds:schemaRef ds:uri="41f78fd5-63c7-4374-80ca-00213d96d7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499CF-615E-422F-B0C5-C0296EE30D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D5653B-82FC-4180-B884-E55F813065DA}">
  <ds:schemaRefs>
    <ds:schemaRef ds:uri="http://schemas.microsoft.com/office/2006/documentManagement/types"/>
    <ds:schemaRef ds:uri="http://schemas.microsoft.com/office/2006/metadata/properties"/>
    <ds:schemaRef ds:uri="41f78fd5-63c7-4374-80ca-00213d96d7c7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bd0efed0-0b9c-460c-968c-3232731e326d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11814</TotalTime>
  <Words>1574</Words>
  <Application>Microsoft Office PowerPoint</Application>
  <PresentationFormat>Widescreen</PresentationFormat>
  <Paragraphs>280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Palatino Linotype</vt:lpstr>
      <vt:lpstr>Times New Roman</vt:lpstr>
      <vt:lpstr>Wingdings</vt:lpstr>
      <vt:lpstr>Metropolitan</vt:lpstr>
      <vt:lpstr>Understanding Household Retail Market Participation Behavior: The Interplay of Cash Transfers, Input Subsidies, and Food Purchases   Policy Analysis for Sustainable &amp; Healthy Foods in African Retail Markets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4: Enhancing AERC’s Visibility  Strategy Overview</dc:title>
  <dc:creator>Charles Owino</dc:creator>
  <cp:lastModifiedBy>lemekezani chilora</cp:lastModifiedBy>
  <cp:revision>123</cp:revision>
  <dcterms:modified xsi:type="dcterms:W3CDTF">2025-04-15T09:27:22Z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0x0101005B262FBDD777204DB4E540FFC90C763E</vt:lpwstr>
  </property>
</Properties>
</file>